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67" r:id="rId1"/>
  </p:sldMasterIdLst>
  <p:notesMasterIdLst>
    <p:notesMasterId r:id="rId65"/>
  </p:notesMasterIdLst>
  <p:sldIdLst>
    <p:sldId id="335" r:id="rId2"/>
    <p:sldId id="346" r:id="rId3"/>
    <p:sldId id="348" r:id="rId4"/>
    <p:sldId id="394" r:id="rId5"/>
    <p:sldId id="396" r:id="rId6"/>
    <p:sldId id="398" r:id="rId7"/>
    <p:sldId id="399" r:id="rId8"/>
    <p:sldId id="400" r:id="rId9"/>
    <p:sldId id="401" r:id="rId10"/>
    <p:sldId id="402" r:id="rId11"/>
    <p:sldId id="403" r:id="rId12"/>
    <p:sldId id="405" r:id="rId13"/>
    <p:sldId id="404" r:id="rId14"/>
    <p:sldId id="406" r:id="rId15"/>
    <p:sldId id="407" r:id="rId16"/>
    <p:sldId id="469" r:id="rId17"/>
    <p:sldId id="470" r:id="rId18"/>
    <p:sldId id="471" r:id="rId19"/>
    <p:sldId id="472" r:id="rId20"/>
    <p:sldId id="473" r:id="rId21"/>
    <p:sldId id="474" r:id="rId22"/>
    <p:sldId id="475" r:id="rId23"/>
    <p:sldId id="410" r:id="rId24"/>
    <p:sldId id="411" r:id="rId25"/>
    <p:sldId id="422" r:id="rId26"/>
    <p:sldId id="433" r:id="rId27"/>
    <p:sldId id="428" r:id="rId28"/>
    <p:sldId id="427" r:id="rId29"/>
    <p:sldId id="429" r:id="rId30"/>
    <p:sldId id="430" r:id="rId31"/>
    <p:sldId id="423" r:id="rId32"/>
    <p:sldId id="476" r:id="rId33"/>
    <p:sldId id="477" r:id="rId34"/>
    <p:sldId id="478" r:id="rId35"/>
    <p:sldId id="479" r:id="rId36"/>
    <p:sldId id="480" r:id="rId37"/>
    <p:sldId id="481" r:id="rId38"/>
    <p:sldId id="482" r:id="rId39"/>
    <p:sldId id="483" r:id="rId40"/>
    <p:sldId id="484" r:id="rId41"/>
    <p:sldId id="485" r:id="rId42"/>
    <p:sldId id="486" r:id="rId43"/>
    <p:sldId id="487" r:id="rId44"/>
    <p:sldId id="488" r:id="rId45"/>
    <p:sldId id="489" r:id="rId46"/>
    <p:sldId id="490" r:id="rId47"/>
    <p:sldId id="491" r:id="rId48"/>
    <p:sldId id="492" r:id="rId49"/>
    <p:sldId id="493" r:id="rId50"/>
    <p:sldId id="494" r:id="rId51"/>
    <p:sldId id="495" r:id="rId52"/>
    <p:sldId id="496" r:id="rId53"/>
    <p:sldId id="497" r:id="rId54"/>
    <p:sldId id="498" r:id="rId55"/>
    <p:sldId id="499" r:id="rId56"/>
    <p:sldId id="500" r:id="rId57"/>
    <p:sldId id="501" r:id="rId58"/>
    <p:sldId id="502" r:id="rId59"/>
    <p:sldId id="503" r:id="rId60"/>
    <p:sldId id="467" r:id="rId61"/>
    <p:sldId id="468" r:id="rId62"/>
    <p:sldId id="413" r:id="rId63"/>
    <p:sldId id="332" r:id="rId6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1" autoAdjust="0"/>
    <p:restoredTop sz="94709" autoAdjust="0"/>
  </p:normalViewPr>
  <p:slideViewPr>
    <p:cSldViewPr>
      <p:cViewPr>
        <p:scale>
          <a:sx n="59" d="100"/>
          <a:sy n="59" d="100"/>
        </p:scale>
        <p:origin x="-2122" y="-600"/>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sorterViewPr>
    <p:cViewPr>
      <p:scale>
        <a:sx n="66" d="100"/>
        <a:sy n="66" d="100"/>
      </p:scale>
      <p:origin x="-114" y="241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E1656E51-9051-4E78-8552-C44B827B3B70}" type="datetimeFigureOut">
              <a:rPr lang="en-US"/>
              <a:pPr>
                <a:defRPr/>
              </a:pPr>
              <a:t>12/6/2020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7B8A334C-9C1E-4A7C-A670-159D944C0FFB}" type="slidenum">
              <a:rPr lang="en-US"/>
              <a:pPr>
                <a:defRPr/>
              </a:pPr>
              <a:t>‹#›</a:t>
            </a:fld>
            <a:endParaRPr lang="en-US"/>
          </a:p>
        </p:txBody>
      </p:sp>
    </p:spTree>
    <p:extLst>
      <p:ext uri="{BB962C8B-B14F-4D97-AF65-F5344CB8AC3E}">
        <p14:creationId xmlns:p14="http://schemas.microsoft.com/office/powerpoint/2010/main" val="15336039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a-IR"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B233A9E-71DA-40A1-88FD-D27846E973EB}" type="slidenum">
              <a:rPr lang="en-US" smtClean="0"/>
              <a:pPr eaLnBrk="1" hangingPunct="1"/>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9541283-13C3-42C0-81F6-226DA05E6197}" type="slidenum">
              <a:rPr lang="ar-SA" smtClean="0"/>
              <a:pPr eaLnBrk="1" hangingPunct="1"/>
              <a:t>4</a:t>
            </a:fld>
            <a:endParaRPr lang="en-US" smtClean="0"/>
          </a:p>
        </p:txBody>
      </p:sp>
      <p:sp>
        <p:nvSpPr>
          <p:cNvPr id="7270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a-I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FF5F294-5721-46C0-B7EC-4AF15F02C177}" type="slidenum">
              <a:rPr lang="ar-SA" smtClean="0"/>
              <a:pPr eaLnBrk="1" hangingPunct="1"/>
              <a:t>5</a:t>
            </a:fld>
            <a:endParaRPr lang="en-US" smtClean="0"/>
          </a:p>
        </p:txBody>
      </p:sp>
      <p:sp>
        <p:nvSpPr>
          <p:cNvPr id="7373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a-I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020D6C0-7487-4E53-AB71-6E81F8435EBA}" type="slidenum">
              <a:rPr lang="ar-SA" smtClean="0"/>
              <a:pPr eaLnBrk="1" hangingPunct="1"/>
              <a:t>6</a:t>
            </a:fld>
            <a:endParaRPr lang="en-US" smtClean="0"/>
          </a:p>
        </p:txBody>
      </p:sp>
      <p:sp>
        <p:nvSpPr>
          <p:cNvPr id="7475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a-I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B9B4EEC-6436-43C4-9FA8-A4B8F994E88E}" type="slidenum">
              <a:rPr lang="ar-SA" smtClean="0"/>
              <a:pPr eaLnBrk="1" hangingPunct="1"/>
              <a:t>7</a:t>
            </a:fld>
            <a:endParaRPr lang="en-US" smtClean="0"/>
          </a:p>
        </p:txBody>
      </p:sp>
      <p:sp>
        <p:nvSpPr>
          <p:cNvPr id="7577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a-I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7973922-65C3-4072-AD4A-E56F6EC8822E}" type="slidenum">
              <a:rPr lang="en-US" smtClean="0"/>
              <a:pPr eaLnBrk="1" hangingPunct="1"/>
              <a:t>14</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979A575-0B5A-41D9-80AD-FE1285C0D220}" type="slidenum">
              <a:rPr lang="ar-SA" smtClean="0"/>
              <a:pPr eaLnBrk="1" hangingPunct="1"/>
              <a:t>62</a:t>
            </a:fld>
            <a:endParaRPr lang="en-US" smtClean="0"/>
          </a:p>
        </p:txBody>
      </p:sp>
      <p:sp>
        <p:nvSpPr>
          <p:cNvPr id="7782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a-I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905000"/>
            <a:ext cx="7543800" cy="2593975"/>
          </a:xfrm>
        </p:spPr>
        <p:txBody>
          <a:bodyPr anchor="b"/>
          <a:lstStyle>
            <a:lvl1pPr algn="r" rtl="1">
              <a:defRPr sz="6600">
                <a:ln>
                  <a:noFill/>
                </a:ln>
                <a:solidFill>
                  <a:schemeClr val="tx2"/>
                </a:solidFill>
                <a:cs typeface="B Titr" pitchFamily="2" charset="-78"/>
              </a:defRPr>
            </a:lvl1pPr>
          </a:lstStyle>
          <a:p>
            <a:r>
              <a:rPr lang="fa-IR" dirty="0" smtClean="0"/>
              <a:t>سرآیند نوشتار</a:t>
            </a:r>
            <a:endParaRPr lang="en-US" dirty="0"/>
          </a:p>
        </p:txBody>
      </p:sp>
      <p:sp>
        <p:nvSpPr>
          <p:cNvPr id="3" name="Subtitle 2"/>
          <p:cNvSpPr>
            <a:spLocks noGrp="1"/>
          </p:cNvSpPr>
          <p:nvPr>
            <p:ph type="subTitle" idx="1" hasCustomPrompt="1"/>
          </p:nvPr>
        </p:nvSpPr>
        <p:spPr>
          <a:xfrm>
            <a:off x="1763688" y="4581128"/>
            <a:ext cx="6461760" cy="1066800"/>
          </a:xfrm>
        </p:spPr>
        <p:txBody>
          <a:bodyPr anchor="t">
            <a:normAutofit/>
          </a:bodyPr>
          <a:lstStyle>
            <a:lvl1pPr marL="0" indent="0" algn="r" rtl="1">
              <a:buNone/>
              <a:defRPr sz="2000">
                <a:solidFill>
                  <a:schemeClr val="tx1">
                    <a:tint val="75000"/>
                  </a:schemeClr>
                </a:solidFill>
                <a:cs typeface="B Nazanin" pitchFamily="2" charset="-7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a-IR" dirty="0" smtClean="0"/>
              <a:t>نگارنده نوشتار</a:t>
            </a:r>
            <a:endParaRPr lang="en-US" dirty="0"/>
          </a:p>
        </p:txBody>
      </p:sp>
    </p:spTree>
  </p:cSld>
  <p:clrMapOvr>
    <a:masterClrMapping/>
  </p:clrMapOvr>
  <p:transition>
    <p:split dir="in"/>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60648"/>
            <a:ext cx="7620000" cy="1143000"/>
          </a:xfrm>
        </p:spPr>
        <p:txBody>
          <a:bodyPr/>
          <a:lstStyle>
            <a:lvl1pPr algn="r" rtl="1">
              <a:defRPr>
                <a:solidFill>
                  <a:srgbClr val="C00000"/>
                </a:solidFill>
                <a:cs typeface="B Titr" pitchFamily="2" charset="-78"/>
              </a:defRPr>
            </a:lvl1pPr>
          </a:lstStyle>
          <a:p>
            <a:r>
              <a:rPr lang="fa-IR" dirty="0" smtClean="0"/>
              <a:t>سرآیند هر اسلاید</a:t>
            </a:r>
            <a:endParaRPr lang="en-US" dirty="0"/>
          </a:p>
        </p:txBody>
      </p:sp>
      <p:sp>
        <p:nvSpPr>
          <p:cNvPr id="3" name="Content Placeholder 2"/>
          <p:cNvSpPr>
            <a:spLocks noGrp="1"/>
          </p:cNvSpPr>
          <p:nvPr>
            <p:ph idx="1" hasCustomPrompt="1"/>
          </p:nvPr>
        </p:nvSpPr>
        <p:spPr>
          <a:xfrm>
            <a:off x="755576" y="1628800"/>
            <a:ext cx="7620000" cy="4800600"/>
          </a:xfrm>
        </p:spPr>
        <p:txBody>
          <a:bodyPr/>
          <a:lstStyle>
            <a:lvl1pPr marL="114300" indent="0" algn="just" rtl="1">
              <a:buNone/>
              <a:defRPr>
                <a:cs typeface="B Nazanin" pitchFamily="2" charset="-78"/>
              </a:defRPr>
            </a:lvl1pPr>
            <a:lvl2pPr marL="411480" indent="0" algn="just" rtl="1">
              <a:buNone/>
              <a:defRPr/>
            </a:lvl2pPr>
            <a:lvl3pPr marL="777240" indent="0" algn="just" rtl="1">
              <a:buNone/>
              <a:defRPr/>
            </a:lvl3pPr>
            <a:lvl4pPr marL="1051560" indent="0" algn="just" rtl="1">
              <a:buNone/>
              <a:defRPr/>
            </a:lvl4pPr>
            <a:lvl5pPr marL="1325880" indent="0" algn="just" rtl="1">
              <a:buNone/>
              <a:defRPr/>
            </a:lvl5pPr>
          </a:lstStyle>
          <a:p>
            <a:pPr lvl="0"/>
            <a:r>
              <a:rPr lang="fa-IR" dirty="0" smtClean="0"/>
              <a:t>نوشتارهای هر اسلاید</a:t>
            </a:r>
            <a:endParaRPr lang="en-US" dirty="0"/>
          </a:p>
        </p:txBody>
      </p:sp>
    </p:spTree>
  </p:cSld>
  <p:clrMapOvr>
    <a:masterClrMapping/>
  </p:clrMapOvr>
  <p:transition>
    <p:split dir="in"/>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r" rtl="1">
              <a:defRPr>
                <a:solidFill>
                  <a:srgbClr val="C00000"/>
                </a:solidFill>
                <a:cs typeface="B Titr" pitchFamily="2" charset="-78"/>
              </a:defRPr>
            </a:lvl1pPr>
          </a:lstStyle>
          <a:p>
            <a:r>
              <a:rPr lang="fa-IR" dirty="0" smtClean="0"/>
              <a:t>سرآیند هر اسلاید</a:t>
            </a:r>
            <a:endParaRPr lang="en-US" dirty="0"/>
          </a:p>
        </p:txBody>
      </p:sp>
    </p:spTree>
  </p:cSld>
  <p:clrMapOvr>
    <a:masterClrMapping/>
  </p:clrMapOvr>
  <p:transition>
    <p:split dir="in"/>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3" name="Date Placeholder 1"/>
          <p:cNvSpPr>
            <a:spLocks noGrp="1"/>
          </p:cNvSpPr>
          <p:nvPr>
            <p:ph type="dt" sz="half" idx="10"/>
          </p:nvPr>
        </p:nvSpPr>
        <p:spPr>
          <a:xfrm>
            <a:off x="3776663" y="6111875"/>
            <a:ext cx="2286000" cy="365125"/>
          </a:xfrm>
          <a:prstGeom prst="rect">
            <a:avLst/>
          </a:prstGeom>
        </p:spPr>
        <p:txBody>
          <a:bodyPr/>
          <a:lstStyle>
            <a:lvl1pPr>
              <a:defRPr/>
            </a:lvl1pPr>
            <a:extLst/>
          </a:lstStyle>
          <a:p>
            <a:pPr>
              <a:defRPr/>
            </a:pPr>
            <a:fld id="{0FB01C0B-6A56-43E5-8619-BDC1A7166561}" type="datetime1">
              <a:rPr lang="en-US"/>
              <a:pPr>
                <a:defRPr/>
              </a:pPr>
              <a:t>12/6/2020</a:t>
            </a:fld>
            <a:endParaRPr lang="en-US" dirty="0"/>
          </a:p>
        </p:txBody>
      </p:sp>
      <p:sp>
        <p:nvSpPr>
          <p:cNvPr id="4" name="Footer Placeholder 2"/>
          <p:cNvSpPr>
            <a:spLocks noGrp="1"/>
          </p:cNvSpPr>
          <p:nvPr>
            <p:ph type="ftr" sz="quarter" idx="11"/>
          </p:nvPr>
        </p:nvSpPr>
        <p:spPr>
          <a:xfrm>
            <a:off x="6062663" y="6111875"/>
            <a:ext cx="2286000" cy="365125"/>
          </a:xfrm>
          <a:prstGeom prst="rect">
            <a:avLst/>
          </a:prstGeom>
        </p:spPr>
        <p:txBody>
          <a:bodyPr/>
          <a:lstStyle>
            <a:lvl1pPr>
              <a:defRPr/>
            </a:lvl1pPr>
            <a:extLst/>
          </a:lstStyle>
          <a:p>
            <a:pPr>
              <a:defRPr/>
            </a:pPr>
            <a:endParaRPr lang="en-US"/>
          </a:p>
        </p:txBody>
      </p:sp>
      <p:sp>
        <p:nvSpPr>
          <p:cNvPr id="5" name="Slide Number Placeholder 3"/>
          <p:cNvSpPr>
            <a:spLocks noGrp="1"/>
          </p:cNvSpPr>
          <p:nvPr>
            <p:ph type="sldNum" sz="quarter" idx="12"/>
          </p:nvPr>
        </p:nvSpPr>
        <p:spPr>
          <a:xfrm>
            <a:off x="8348663" y="6111875"/>
            <a:ext cx="457200" cy="365125"/>
          </a:xfrm>
          <a:prstGeom prst="rect">
            <a:avLst/>
          </a:prstGeom>
        </p:spPr>
        <p:txBody>
          <a:bodyPr/>
          <a:lstStyle>
            <a:lvl1pPr>
              <a:defRPr/>
            </a:lvl1pPr>
            <a:extLst/>
          </a:lstStyle>
          <a:p>
            <a:pPr>
              <a:defRPr/>
            </a:pPr>
            <a:fld id="{23E1434A-F560-4CD0-9FAA-8719BD04711D}" type="slidenum">
              <a:rPr lang="en-US"/>
              <a:pPr>
                <a:defRPr/>
              </a:pPr>
              <a:t>‹#›</a:t>
            </a:fld>
            <a:endParaRPr lang="en-US" dirty="0"/>
          </a:p>
        </p:txBody>
      </p:sp>
    </p:spTree>
    <p:extLst>
      <p:ext uri="{BB962C8B-B14F-4D97-AF65-F5344CB8AC3E}">
        <p14:creationId xmlns:p14="http://schemas.microsoft.com/office/powerpoint/2010/main" val="2592019354"/>
      </p:ext>
    </p:extLst>
  </p:cSld>
  <p:clrMapOvr>
    <a:masterClrMapping/>
  </p:clrMapOvr>
  <p:transition>
    <p:split dir="in"/>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7584" y="260648"/>
            <a:ext cx="7620000" cy="1143000"/>
          </a:xfrm>
          <a:prstGeom prst="rect">
            <a:avLst/>
          </a:prstGeom>
        </p:spPr>
        <p:txBody>
          <a:bodyPr vert="horz" lIns="91440" tIns="45720" rIns="91440" bIns="45720" rtlCol="0" anchor="ctr">
            <a:noAutofit/>
          </a:bodyPr>
          <a:lstStyle/>
          <a:p>
            <a:r>
              <a:rPr lang="fa-IR" dirty="0" smtClean="0"/>
              <a:t>سرآیندها</a:t>
            </a:r>
            <a:endParaRPr lang="en-US" dirty="0"/>
          </a:p>
        </p:txBody>
      </p:sp>
      <p:sp>
        <p:nvSpPr>
          <p:cNvPr id="3" name="Text Placeholder 2"/>
          <p:cNvSpPr>
            <a:spLocks noGrp="1"/>
          </p:cNvSpPr>
          <p:nvPr>
            <p:ph type="body" idx="1"/>
          </p:nvPr>
        </p:nvSpPr>
        <p:spPr>
          <a:xfrm>
            <a:off x="827584" y="1628800"/>
            <a:ext cx="7620000" cy="4800600"/>
          </a:xfrm>
          <a:prstGeom prst="rect">
            <a:avLst/>
          </a:prstGeom>
        </p:spPr>
        <p:txBody>
          <a:bodyPr vert="horz" lIns="91440" tIns="45720" rIns="91440" bIns="45720" rtlCol="0">
            <a:normAutofit/>
          </a:bodyPr>
          <a:lstStyle/>
          <a:p>
            <a:pPr lvl="0"/>
            <a:r>
              <a:rPr lang="fa-IR" dirty="0" smtClean="0"/>
              <a:t>نوشتارهای هر اسلاید</a:t>
            </a:r>
            <a:endParaRPr lang="en-US" dirty="0"/>
          </a:p>
        </p:txBody>
      </p:sp>
    </p:spTree>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Lst>
  <p:transition>
    <p:split dir="in"/>
  </p:transition>
  <p:timing>
    <p:tnLst>
      <p:par>
        <p:cTn id="1" dur="indefinite" restart="never" nodeType="tmRoot"/>
      </p:par>
    </p:tnLst>
  </p:timing>
  <p:hf hdr="0" ftr="0" dt="0"/>
  <p:txStyles>
    <p:titleStyle>
      <a:lvl1pPr algn="r" defTabSz="914400" rtl="1" eaLnBrk="1" latinLnBrk="0" hangingPunct="1">
        <a:spcBef>
          <a:spcPct val="0"/>
        </a:spcBef>
        <a:buNone/>
        <a:defRPr sz="4600" kern="1200" cap="none" spc="-100" baseline="0">
          <a:ln>
            <a:noFill/>
          </a:ln>
          <a:solidFill>
            <a:srgbClr val="C00000"/>
          </a:solidFill>
          <a:effectLst/>
          <a:latin typeface="+mj-lt"/>
          <a:ea typeface="+mj-ea"/>
          <a:cs typeface="B Titr" pitchFamily="2" charset="-78"/>
        </a:defRPr>
      </a:lvl1pPr>
    </p:titleStyle>
    <p:bodyStyle>
      <a:lvl1pPr marL="114300" indent="0" algn="r" defTabSz="914400" rtl="1" eaLnBrk="1" latinLnBrk="0" hangingPunct="1">
        <a:spcBef>
          <a:spcPct val="20000"/>
        </a:spcBef>
        <a:buClr>
          <a:schemeClr val="accent1"/>
        </a:buClr>
        <a:buFont typeface="Arial" pitchFamily="34" charset="0"/>
        <a:buNone/>
        <a:defRPr sz="2200" kern="1200" baseline="0">
          <a:solidFill>
            <a:schemeClr val="tx1"/>
          </a:solidFill>
          <a:latin typeface="+mn-lt"/>
          <a:ea typeface="+mn-ea"/>
          <a:cs typeface="B Nazanin" pitchFamily="2" charset="-78"/>
        </a:defRPr>
      </a:lvl1pPr>
      <a:lvl2pPr marL="411480" indent="0" algn="r" defTabSz="914400" rtl="1" eaLnBrk="1" latinLnBrk="0" hangingPunct="1">
        <a:spcBef>
          <a:spcPct val="20000"/>
        </a:spcBef>
        <a:buClr>
          <a:schemeClr val="accent2"/>
        </a:buClr>
        <a:buFont typeface="Arial" pitchFamily="34" charset="0"/>
        <a:buNone/>
        <a:defRPr sz="2000" kern="1200">
          <a:solidFill>
            <a:schemeClr val="tx1"/>
          </a:solidFill>
          <a:latin typeface="+mn-lt"/>
          <a:ea typeface="+mn-ea"/>
          <a:cs typeface="B Nazanin" pitchFamily="2" charset="-78"/>
        </a:defRPr>
      </a:lvl2pPr>
      <a:lvl3pPr marL="777240" indent="0" algn="r" defTabSz="914400" rtl="1" eaLnBrk="1" latinLnBrk="0" hangingPunct="1">
        <a:spcBef>
          <a:spcPct val="20000"/>
        </a:spcBef>
        <a:buClr>
          <a:schemeClr val="accent3"/>
        </a:buClr>
        <a:buFont typeface="Arial" pitchFamily="34" charset="0"/>
        <a:buNone/>
        <a:defRPr sz="1800" kern="1200">
          <a:solidFill>
            <a:schemeClr val="tx1"/>
          </a:solidFill>
          <a:latin typeface="+mn-lt"/>
          <a:ea typeface="+mn-ea"/>
          <a:cs typeface="B Nazanin" pitchFamily="2" charset="-78"/>
        </a:defRPr>
      </a:lvl3pPr>
      <a:lvl4pPr marL="1051560" indent="0" algn="r" defTabSz="914400" rtl="1" eaLnBrk="1" latinLnBrk="0" hangingPunct="1">
        <a:spcBef>
          <a:spcPct val="20000"/>
        </a:spcBef>
        <a:buClr>
          <a:schemeClr val="accent4"/>
        </a:buClr>
        <a:buFont typeface="Arial" pitchFamily="34" charset="0"/>
        <a:buNone/>
        <a:defRPr sz="1600" kern="1200">
          <a:solidFill>
            <a:schemeClr val="tx1"/>
          </a:solidFill>
          <a:latin typeface="+mn-lt"/>
          <a:ea typeface="+mn-ea"/>
          <a:cs typeface="B Nazanin" pitchFamily="2" charset="-78"/>
        </a:defRPr>
      </a:lvl4pPr>
      <a:lvl5pPr marL="1325880" indent="0" algn="r" defTabSz="914400" rtl="1" eaLnBrk="1" latinLnBrk="0" hangingPunct="1">
        <a:spcBef>
          <a:spcPct val="20000"/>
        </a:spcBef>
        <a:buClr>
          <a:schemeClr val="accent5"/>
        </a:buClr>
        <a:buFont typeface="Arial" pitchFamily="34" charset="0"/>
        <a:buNone/>
        <a:defRPr sz="1400" kern="1200" baseline="0">
          <a:solidFill>
            <a:schemeClr val="tx1"/>
          </a:solidFill>
          <a:latin typeface="+mn-lt"/>
          <a:ea typeface="+mn-ea"/>
          <a:cs typeface="B Nazanin" pitchFamily="2" charset="-78"/>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مدیریت هزینه</a:t>
            </a:r>
            <a:endParaRPr lang="en-US" dirty="0"/>
          </a:p>
        </p:txBody>
      </p:sp>
      <p:sp>
        <p:nvSpPr>
          <p:cNvPr id="3" name="Slide Number Placeholder 2"/>
          <p:cNvSpPr>
            <a:spLocks noGrp="1"/>
          </p:cNvSpPr>
          <p:nvPr>
            <p:ph type="sldNum" sz="quarter" idx="4294967295"/>
          </p:nvPr>
        </p:nvSpPr>
        <p:spPr>
          <a:xfrm>
            <a:off x="8686800" y="6111875"/>
            <a:ext cx="457200" cy="365125"/>
          </a:xfrm>
          <a:prstGeom prst="rect">
            <a:avLst/>
          </a:prstGeom>
        </p:spPr>
        <p:txBody>
          <a:bodyPr/>
          <a:lstStyle/>
          <a:p>
            <a:pPr>
              <a:defRPr/>
            </a:pPr>
            <a:fld id="{7249296F-12F9-426B-814C-832C3CD4D1F1}" type="slidenum">
              <a:rPr lang="en-US"/>
              <a:pPr>
                <a:defRPr/>
              </a:pPr>
              <a:t>1</a:t>
            </a:fld>
            <a:endParaRPr lang="en-US" dirty="0"/>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a:xfrm>
            <a:off x="428625" y="714375"/>
            <a:ext cx="6800850" cy="1928813"/>
          </a:xfrm>
        </p:spPr>
        <p:txBody>
          <a:bodyPr/>
          <a:lstStyle/>
          <a:p>
            <a:pPr fontAlgn="auto">
              <a:spcAft>
                <a:spcPts val="0"/>
              </a:spcAft>
              <a:defRPr/>
            </a:pPr>
            <a:r>
              <a:rPr lang="fa-IR" smtClean="0">
                <a:solidFill>
                  <a:schemeClr val="accent1">
                    <a:tint val="88000"/>
                    <a:satMod val="150000"/>
                  </a:schemeClr>
                </a:solidFill>
                <a:cs typeface="B Titr" pitchFamily="2" charset="-78"/>
              </a:rPr>
              <a:t>براي جلوگيري از كاهش نادرست و كور هزينه ها چه بايد كرد؟؟؟</a:t>
            </a:r>
          </a:p>
        </p:txBody>
      </p:sp>
      <p:sp>
        <p:nvSpPr>
          <p:cNvPr id="15363" name="Content Placeholder 2"/>
          <p:cNvSpPr>
            <a:spLocks noGrp="1"/>
          </p:cNvSpPr>
          <p:nvPr>
            <p:ph idx="1"/>
          </p:nvPr>
        </p:nvSpPr>
        <p:spPr>
          <a:xfrm>
            <a:off x="457200" y="2857500"/>
            <a:ext cx="6257925" cy="3268663"/>
          </a:xfrm>
        </p:spPr>
        <p:txBody>
          <a:bodyPr/>
          <a:lstStyle/>
          <a:p>
            <a:pPr algn="r" rtl="1"/>
            <a:r>
              <a:rPr lang="fa-IR" b="1" smtClean="0">
                <a:cs typeface="B Lotus" pitchFamily="2" charset="-78"/>
              </a:rPr>
              <a:t>يكي از راه حل هاي مطمئن:</a:t>
            </a:r>
          </a:p>
          <a:p>
            <a:pPr algn="r" rtl="1"/>
            <a:endParaRPr lang="fa-IR" b="1" smtClean="0">
              <a:cs typeface="B Lotus" pitchFamily="2" charset="-78"/>
            </a:endParaRPr>
          </a:p>
          <a:p>
            <a:pPr algn="ctr" rtl="1"/>
            <a:r>
              <a:rPr lang="fa-IR" b="1" smtClean="0">
                <a:solidFill>
                  <a:srgbClr val="FF0000"/>
                </a:solidFill>
                <a:cs typeface="B Lotus" pitchFamily="2" charset="-78"/>
              </a:rPr>
              <a:t> هزينه  يابي بر مبناي هدف</a:t>
            </a:r>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85ACB7A5-F903-44F6-BAC6-B5F2C097DAAB}" type="slidenum">
              <a:rPr lang="en-US"/>
              <a:pPr>
                <a:defRPr/>
              </a:pPr>
              <a:t>10</a:t>
            </a:fld>
            <a:endParaRPr lang="en-US" dirty="0"/>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457200" y="214313"/>
            <a:ext cx="6900863" cy="5911850"/>
          </a:xfrm>
        </p:spPr>
        <p:txBody>
          <a:bodyPr/>
          <a:lstStyle/>
          <a:p>
            <a:pPr algn="just" rtl="1"/>
            <a:endParaRPr lang="en-US" sz="2400" b="1" smtClean="0">
              <a:cs typeface="B Lotus" pitchFamily="2" charset="-78"/>
            </a:endParaRPr>
          </a:p>
          <a:p>
            <a:pPr algn="just" rtl="1"/>
            <a:endParaRPr lang="en-US" sz="2400" b="1" smtClean="0">
              <a:cs typeface="B Lotus" pitchFamily="2" charset="-78"/>
            </a:endParaRPr>
          </a:p>
          <a:p>
            <a:pPr algn="just" rtl="1"/>
            <a:r>
              <a:rPr lang="fa-IR" sz="2400" b="1" smtClean="0">
                <a:cs typeface="B Titr" pitchFamily="2" charset="-78"/>
              </a:rPr>
              <a:t>فرآيند هزينه يابي هدفمند </a:t>
            </a:r>
            <a:r>
              <a:rPr lang="fa-IR" sz="2400" b="1" smtClean="0">
                <a:cs typeface="B Lotus" pitchFamily="2" charset="-78"/>
              </a:rPr>
              <a:t>يك سيستم برنامه ريزي سود و مديريت هزينه است كه توسط قيمت فروش هدايت شده، با محوريت مشتري، متمركز بر طراحي و بين چند دپارتمان مي باشد، هزينه يابي هدفمند، مديريت هزينه را در مراحل اوليه توسعه محصول آغاز نموده و با درگير كردن فعال تمام زنجيره ارزش، در كل طول عمر محصول به كار مي گيرد.</a:t>
            </a:r>
          </a:p>
          <a:p>
            <a:pPr algn="just" rtl="1"/>
            <a:r>
              <a:rPr lang="fa-IR" sz="2400" b="1" smtClean="0">
                <a:cs typeface="B Lotus" pitchFamily="2" charset="-78"/>
              </a:rPr>
              <a:t>فرايند تصميم گيري در هزينه يابي هدفمند، در بر گيرنده تيم هاي بين بخشي است كه اعضا آن از واحد هاي مختلف (توليد، مهندسي، تحقيق و توسعه، بازاريابي، و مالي حسابداري) بوده و مسئوليت تعيين قيمت فروش قابل پذيرش، ميزان برگشت از فروش متناظر با آن وهمين طور هزينه ممكن براي هر آيتم توليدي را بر عهده دارند.   </a:t>
            </a:r>
            <a:endParaRPr lang="en-US" sz="2400" smtClean="0">
              <a:cs typeface="B Lotus" pitchFamily="2" charset="-78"/>
            </a:endParaRPr>
          </a:p>
        </p:txBody>
      </p:sp>
      <p:sp>
        <p:nvSpPr>
          <p:cNvPr id="3" name="Slide Number Placeholder 2"/>
          <p:cNvSpPr>
            <a:spLocks noGrp="1"/>
          </p:cNvSpPr>
          <p:nvPr>
            <p:ph type="sldNum" sz="quarter" idx="4294967295"/>
          </p:nvPr>
        </p:nvSpPr>
        <p:spPr>
          <a:xfrm>
            <a:off x="8686800" y="6111875"/>
            <a:ext cx="457200" cy="365125"/>
          </a:xfrm>
          <a:prstGeom prst="rect">
            <a:avLst/>
          </a:prstGeom>
        </p:spPr>
        <p:txBody>
          <a:bodyPr/>
          <a:lstStyle/>
          <a:p>
            <a:pPr>
              <a:defRPr/>
            </a:pPr>
            <a:fld id="{9BBEA591-7F4B-40AE-B3A9-3A0E386EB2DF}" type="slidenum">
              <a:rPr lang="en-US"/>
              <a:pPr>
                <a:defRPr/>
              </a:pPr>
              <a:t>11</a:t>
            </a:fld>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animEffect transition="in" filter="box(in)">
                                      <p:cBhvr>
                                        <p:cTn id="7" dur="500"/>
                                        <p:tgtEl>
                                          <p:spTgt spid="2560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5603">
                                            <p:txEl>
                                              <p:pRg st="3" end="3"/>
                                            </p:txEl>
                                          </p:spTgt>
                                        </p:tgtEl>
                                        <p:attrNameLst>
                                          <p:attrName>style.visibility</p:attrName>
                                        </p:attrNameLst>
                                      </p:cBhvr>
                                      <p:to>
                                        <p:strVal val="visible"/>
                                      </p:to>
                                    </p:set>
                                    <p:animEffect transition="in" filter="box(in)">
                                      <p:cBhvr>
                                        <p:cTn id="12"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fontAlgn="auto">
              <a:spcAft>
                <a:spcPts val="0"/>
              </a:spcAft>
              <a:defRPr/>
            </a:pPr>
            <a:r>
              <a:rPr lang="fa-IR" sz="3200" smtClean="0">
                <a:solidFill>
                  <a:schemeClr val="accent1">
                    <a:tint val="88000"/>
                    <a:satMod val="150000"/>
                  </a:schemeClr>
                </a:solidFill>
                <a:cs typeface="2  Jadid" pitchFamily="2" charset="-78"/>
              </a:rPr>
              <a:t>اساس هدف‌گذاري هزينه</a:t>
            </a:r>
          </a:p>
        </p:txBody>
      </p:sp>
      <p:sp>
        <p:nvSpPr>
          <p:cNvPr id="33795" name="Content Placeholder 2"/>
          <p:cNvSpPr>
            <a:spLocks noGrp="1"/>
          </p:cNvSpPr>
          <p:nvPr>
            <p:ph idx="1"/>
          </p:nvPr>
        </p:nvSpPr>
        <p:spPr>
          <a:xfrm>
            <a:off x="457200" y="1000125"/>
            <a:ext cx="6757988" cy="5126038"/>
          </a:xfrm>
        </p:spPr>
        <p:txBody>
          <a:bodyPr rtlCol="0">
            <a:normAutofit fontScale="92500"/>
          </a:bodyPr>
          <a:lstStyle/>
          <a:p>
            <a:pPr marL="548640" indent="-411480" algn="just" rtl="1" fontAlgn="auto">
              <a:spcAft>
                <a:spcPts val="0"/>
              </a:spcAft>
              <a:buClr>
                <a:schemeClr val="tx1">
                  <a:shade val="95000"/>
                </a:schemeClr>
              </a:buClr>
              <a:buFont typeface="Arial" charset="0"/>
              <a:buNone/>
              <a:defRPr/>
            </a:pPr>
            <a:r>
              <a:rPr lang="fa-IR" sz="2300" dirty="0" smtClean="0">
                <a:cs typeface="B Lotus" pitchFamily="2" charset="-78"/>
              </a:rPr>
              <a:t>هدف‌گذاري هزينه، فرآيند مديريت راهبردي سود و هزينه است. شش اصل کليدي هدف‌گذاري هزينه در برگيرنده‌ي طرز تفکر مديريت راهبردي است که کاملاً با روش‌هاي سنتي مديريت هزينه و برنامه‌ريزي سود متفاوت است. اصول شش‌گانه هدف‌گذاري هزينه عبارتند از:</a:t>
            </a:r>
            <a:endParaRPr lang="en-US" sz="2300" dirty="0" smtClean="0">
              <a:cs typeface="B Lotus" pitchFamily="2" charset="-78"/>
            </a:endParaRPr>
          </a:p>
          <a:p>
            <a:pPr marL="548640" indent="-411480" algn="just" rtl="1" fontAlgn="auto">
              <a:spcAft>
                <a:spcPts val="0"/>
              </a:spcAft>
              <a:buClr>
                <a:schemeClr val="tx1">
                  <a:shade val="95000"/>
                </a:schemeClr>
              </a:buClr>
              <a:buFont typeface="Arial" charset="0"/>
              <a:buNone/>
              <a:defRPr/>
            </a:pPr>
            <a:r>
              <a:rPr lang="fa-IR" sz="2300" dirty="0" smtClean="0">
                <a:cs typeface="B Lotus" pitchFamily="2" charset="-78"/>
              </a:rPr>
              <a:t>- تعيين هزينه‌ها توسط قيمت </a:t>
            </a:r>
            <a:endParaRPr lang="en-US" sz="2300" dirty="0" smtClean="0">
              <a:cs typeface="B Lotus" pitchFamily="2" charset="-78"/>
            </a:endParaRPr>
          </a:p>
          <a:p>
            <a:pPr marL="548640" indent="-411480" algn="just" rtl="1" fontAlgn="auto">
              <a:spcAft>
                <a:spcPts val="0"/>
              </a:spcAft>
              <a:buClr>
                <a:schemeClr val="tx1">
                  <a:shade val="95000"/>
                </a:schemeClr>
              </a:buClr>
              <a:buFont typeface="Arial" charset="0"/>
              <a:buNone/>
              <a:defRPr/>
            </a:pPr>
            <a:r>
              <a:rPr lang="fa-IR" sz="2300" dirty="0" smtClean="0">
                <a:cs typeface="B Lotus" pitchFamily="2" charset="-78"/>
              </a:rPr>
              <a:t>- مشتري‌مداري</a:t>
            </a:r>
            <a:endParaRPr lang="en-US" sz="2300" dirty="0" smtClean="0">
              <a:cs typeface="B Lotus" pitchFamily="2" charset="-78"/>
            </a:endParaRPr>
          </a:p>
          <a:p>
            <a:pPr marL="548640" indent="-411480" algn="just" rtl="1" fontAlgn="auto">
              <a:spcAft>
                <a:spcPts val="0"/>
              </a:spcAft>
              <a:buClr>
                <a:schemeClr val="tx1">
                  <a:shade val="95000"/>
                </a:schemeClr>
              </a:buClr>
              <a:buFont typeface="Arial" charset="0"/>
              <a:buNone/>
              <a:defRPr/>
            </a:pPr>
            <a:r>
              <a:rPr lang="fa-IR" sz="2300" dirty="0" smtClean="0">
                <a:cs typeface="B Lotus" pitchFamily="2" charset="-78"/>
              </a:rPr>
              <a:t>- تمرکز بر طراحي محصول و فرآيند</a:t>
            </a:r>
            <a:endParaRPr lang="en-US" sz="2300" dirty="0" smtClean="0">
              <a:cs typeface="B Lotus" pitchFamily="2" charset="-78"/>
            </a:endParaRPr>
          </a:p>
          <a:p>
            <a:pPr marL="548640" indent="-411480" algn="just" rtl="1" fontAlgn="auto">
              <a:spcAft>
                <a:spcPts val="0"/>
              </a:spcAft>
              <a:buClr>
                <a:schemeClr val="tx1">
                  <a:shade val="95000"/>
                </a:schemeClr>
              </a:buClr>
              <a:buFont typeface="Arial" charset="0"/>
              <a:buNone/>
              <a:defRPr/>
            </a:pPr>
            <a:r>
              <a:rPr lang="fa-IR" sz="2300" dirty="0" smtClean="0">
                <a:cs typeface="B Lotus" pitchFamily="2" charset="-78"/>
              </a:rPr>
              <a:t>- استفاده از تيم‌هاي فرابخشي</a:t>
            </a:r>
            <a:endParaRPr lang="en-US" sz="2300" dirty="0" smtClean="0">
              <a:cs typeface="B Lotus" pitchFamily="2" charset="-78"/>
            </a:endParaRPr>
          </a:p>
          <a:p>
            <a:pPr marL="548640" indent="-411480" algn="just" rtl="1" fontAlgn="auto">
              <a:spcAft>
                <a:spcPts val="0"/>
              </a:spcAft>
              <a:buClr>
                <a:schemeClr val="tx1">
                  <a:shade val="95000"/>
                </a:schemeClr>
              </a:buClr>
              <a:buFont typeface="Arial" charset="0"/>
              <a:buNone/>
              <a:defRPr/>
            </a:pPr>
            <a:r>
              <a:rPr lang="fa-IR" sz="2300" dirty="0" smtClean="0">
                <a:cs typeface="B Lotus" pitchFamily="2" charset="-78"/>
              </a:rPr>
              <a:t>- کاهش هزينه‌ها در کل چرخه‌ي عمر محصول</a:t>
            </a:r>
            <a:endParaRPr lang="en-US" sz="2300" dirty="0" smtClean="0">
              <a:cs typeface="B Lotus" pitchFamily="2" charset="-78"/>
            </a:endParaRPr>
          </a:p>
          <a:p>
            <a:pPr marL="548640" indent="-411480" algn="just" rtl="1" fontAlgn="auto">
              <a:spcAft>
                <a:spcPts val="0"/>
              </a:spcAft>
              <a:buClr>
                <a:schemeClr val="tx1">
                  <a:shade val="95000"/>
                </a:schemeClr>
              </a:buClr>
              <a:buFont typeface="Arial" charset="0"/>
              <a:buNone/>
              <a:defRPr/>
            </a:pPr>
            <a:r>
              <a:rPr lang="fa-IR" sz="2300" dirty="0" smtClean="0">
                <a:cs typeface="B Lotus" pitchFamily="2" charset="-78"/>
              </a:rPr>
              <a:t>- مشارکت زنجيره‌ي ارزش</a:t>
            </a:r>
            <a:endParaRPr lang="en-US" sz="2300" dirty="0" smtClean="0">
              <a:cs typeface="B Lotus" pitchFamily="2" charset="-78"/>
            </a:endParaRPr>
          </a:p>
          <a:p>
            <a:pPr marL="548640" indent="-411480" algn="just" rtl="1" fontAlgn="auto">
              <a:spcAft>
                <a:spcPts val="0"/>
              </a:spcAft>
              <a:buClr>
                <a:schemeClr val="tx1">
                  <a:shade val="95000"/>
                </a:schemeClr>
              </a:buClr>
              <a:buFont typeface="Arial" pitchFamily="34" charset="0"/>
              <a:buChar char="•"/>
              <a:defRPr/>
            </a:pPr>
            <a:r>
              <a:rPr lang="fa-IR" sz="2300" dirty="0" smtClean="0">
                <a:cs typeface="B Lotus" pitchFamily="2" charset="-78"/>
              </a:rPr>
              <a:t>ريشه‌ي فکري هدف‌گذاري هزينه در تئوري سيستم‌هاي باز است، ساختار دانشي که برتري مديريت فعالانه‌ي سيستم را قبل از انحراف از نتيجه‌ي مورد نظر بر اقدامات اصلاحي بعد از وقوع انحراف، ترجيح مي‌دهد.</a:t>
            </a:r>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6AFD40A0-45CE-4605-8A23-77D33A1C990D}" type="slidenum">
              <a:rPr lang="en-US"/>
              <a:pPr>
                <a:defRPr/>
              </a:pPr>
              <a:t>12</a:t>
            </a:fld>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wheel(4)">
                                      <p:cBhvr>
                                        <p:cTn id="7" dur="20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 calcmode="lin" valueType="num">
                                      <p:cBhvr additive="base">
                                        <p:cTn id="12"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3795">
                                            <p:txEl>
                                              <p:pRg st="1" end="1"/>
                                            </p:txEl>
                                          </p:spTgt>
                                        </p:tgtEl>
                                        <p:attrNameLst>
                                          <p:attrName>style.visibility</p:attrName>
                                        </p:attrNameLst>
                                      </p:cBhvr>
                                      <p:to>
                                        <p:strVal val="visible"/>
                                      </p:to>
                                    </p:set>
                                    <p:anim calcmode="lin" valueType="num">
                                      <p:cBhvr additive="base">
                                        <p:cTn id="18"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3795">
                                            <p:txEl>
                                              <p:pRg st="2" end="2"/>
                                            </p:txEl>
                                          </p:spTgt>
                                        </p:tgtEl>
                                        <p:attrNameLst>
                                          <p:attrName>style.visibility</p:attrName>
                                        </p:attrNameLst>
                                      </p:cBhvr>
                                      <p:to>
                                        <p:strVal val="visible"/>
                                      </p:to>
                                    </p:set>
                                    <p:anim calcmode="lin" valueType="num">
                                      <p:cBhvr additive="base">
                                        <p:cTn id="24"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3795">
                                            <p:txEl>
                                              <p:pRg st="3" end="3"/>
                                            </p:txEl>
                                          </p:spTgt>
                                        </p:tgtEl>
                                        <p:attrNameLst>
                                          <p:attrName>style.visibility</p:attrName>
                                        </p:attrNameLst>
                                      </p:cBhvr>
                                      <p:to>
                                        <p:strVal val="visible"/>
                                      </p:to>
                                    </p:set>
                                    <p:anim calcmode="lin" valueType="num">
                                      <p:cBhvr additive="base">
                                        <p:cTn id="30" dur="5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37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3795">
                                            <p:txEl>
                                              <p:pRg st="4" end="4"/>
                                            </p:txEl>
                                          </p:spTgt>
                                        </p:tgtEl>
                                        <p:attrNameLst>
                                          <p:attrName>style.visibility</p:attrName>
                                        </p:attrNameLst>
                                      </p:cBhvr>
                                      <p:to>
                                        <p:strVal val="visible"/>
                                      </p:to>
                                    </p:set>
                                    <p:anim calcmode="lin" valueType="num">
                                      <p:cBhvr additive="base">
                                        <p:cTn id="36"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37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3795">
                                            <p:txEl>
                                              <p:pRg st="5" end="5"/>
                                            </p:txEl>
                                          </p:spTgt>
                                        </p:tgtEl>
                                        <p:attrNameLst>
                                          <p:attrName>style.visibility</p:attrName>
                                        </p:attrNameLst>
                                      </p:cBhvr>
                                      <p:to>
                                        <p:strVal val="visible"/>
                                      </p:to>
                                    </p:set>
                                    <p:anim calcmode="lin" valueType="num">
                                      <p:cBhvr additive="base">
                                        <p:cTn id="42" dur="500" fill="hold"/>
                                        <p:tgtEl>
                                          <p:spTgt spid="33795">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37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3795">
                                            <p:txEl>
                                              <p:pRg st="6" end="6"/>
                                            </p:txEl>
                                          </p:spTgt>
                                        </p:tgtEl>
                                        <p:attrNameLst>
                                          <p:attrName>style.visibility</p:attrName>
                                        </p:attrNameLst>
                                      </p:cBhvr>
                                      <p:to>
                                        <p:strVal val="visible"/>
                                      </p:to>
                                    </p:set>
                                    <p:anim calcmode="lin" valueType="num">
                                      <p:cBhvr additive="base">
                                        <p:cTn id="48" dur="500" fill="hold"/>
                                        <p:tgtEl>
                                          <p:spTgt spid="33795">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37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3795">
                                            <p:txEl>
                                              <p:pRg st="7" end="7"/>
                                            </p:txEl>
                                          </p:spTgt>
                                        </p:tgtEl>
                                        <p:attrNameLst>
                                          <p:attrName>style.visibility</p:attrName>
                                        </p:attrNameLst>
                                      </p:cBhvr>
                                      <p:to>
                                        <p:strVal val="visible"/>
                                      </p:to>
                                    </p:set>
                                    <p:anim calcmode="lin" valueType="num">
                                      <p:cBhvr additive="base">
                                        <p:cTn id="54" dur="500" fill="hold"/>
                                        <p:tgtEl>
                                          <p:spTgt spid="33795">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379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57188" y="500063"/>
            <a:ext cx="8229600" cy="1500187"/>
          </a:xfrm>
        </p:spPr>
        <p:txBody>
          <a:bodyPr rtlCol="0">
            <a:normAutofit fontScale="90000"/>
          </a:bodyPr>
          <a:lstStyle/>
          <a:p>
            <a:pPr rtl="1" fontAlgn="auto">
              <a:spcAft>
                <a:spcPts val="0"/>
              </a:spcAft>
              <a:defRPr/>
            </a:pPr>
            <a:r>
              <a:rPr lang="ar-SA" dirty="0" smtClean="0">
                <a:solidFill>
                  <a:schemeClr val="accent1">
                    <a:tint val="88000"/>
                    <a:satMod val="150000"/>
                  </a:schemeClr>
                </a:solidFill>
                <a:cs typeface="B Jadid" pitchFamily="2" charset="-78"/>
              </a:rPr>
              <a:t>هزينه‌يابي برمبناي هدف</a:t>
            </a:r>
            <a:r>
              <a:rPr lang="fa-IR" dirty="0" smtClean="0">
                <a:solidFill>
                  <a:schemeClr val="accent1">
                    <a:tint val="88000"/>
                    <a:satMod val="150000"/>
                  </a:schemeClr>
                </a:solidFill>
                <a:cs typeface="2  Jadid" pitchFamily="2" charset="-78"/>
              </a:rPr>
              <a:t/>
            </a:r>
            <a:br>
              <a:rPr lang="fa-IR" dirty="0" smtClean="0">
                <a:solidFill>
                  <a:schemeClr val="accent1">
                    <a:tint val="88000"/>
                    <a:satMod val="150000"/>
                  </a:schemeClr>
                </a:solidFill>
                <a:cs typeface="2  Jadid" pitchFamily="2" charset="-78"/>
              </a:rPr>
            </a:br>
            <a:r>
              <a:rPr lang="en-US" sz="2400" dirty="0" smtClean="0">
                <a:solidFill>
                  <a:schemeClr val="accent1">
                    <a:tint val="88000"/>
                    <a:satMod val="150000"/>
                  </a:schemeClr>
                </a:solidFill>
                <a:cs typeface="2  Lotus" pitchFamily="2" charset="-78"/>
              </a:rPr>
              <a:t/>
            </a:r>
            <a:br>
              <a:rPr lang="en-US" sz="2400" dirty="0" smtClean="0">
                <a:solidFill>
                  <a:schemeClr val="accent1">
                    <a:tint val="88000"/>
                    <a:satMod val="150000"/>
                  </a:schemeClr>
                </a:solidFill>
                <a:cs typeface="2  Lotus" pitchFamily="2" charset="-78"/>
              </a:rPr>
            </a:br>
            <a:r>
              <a:rPr lang="ar-SA" sz="2400" dirty="0" smtClean="0">
                <a:solidFill>
                  <a:schemeClr val="accent1">
                    <a:tint val="88000"/>
                    <a:satMod val="150000"/>
                  </a:schemeClr>
                </a:solidFill>
                <a:cs typeface="2  Lotus" pitchFamily="2" charset="-78"/>
              </a:rPr>
              <a:t>روند شكل‌گيري محصول در ديدگاه هزينه‌يابي برمبناي هدف، عبارت است از</a:t>
            </a:r>
            <a:r>
              <a:rPr lang="en-US" sz="2400" dirty="0" smtClean="0">
                <a:solidFill>
                  <a:schemeClr val="accent1">
                    <a:tint val="88000"/>
                    <a:satMod val="150000"/>
                  </a:schemeClr>
                </a:solidFill>
                <a:cs typeface="2  Lotus" pitchFamily="2" charset="-78"/>
              </a:rPr>
              <a:t>: </a:t>
            </a:r>
            <a:br>
              <a:rPr lang="en-US" sz="2400" dirty="0" smtClean="0">
                <a:solidFill>
                  <a:schemeClr val="accent1">
                    <a:tint val="88000"/>
                    <a:satMod val="150000"/>
                  </a:schemeClr>
                </a:solidFill>
                <a:cs typeface="2  Lotus" pitchFamily="2" charset="-78"/>
              </a:rPr>
            </a:br>
            <a:endParaRPr lang="en-US" sz="2400" dirty="0" smtClean="0">
              <a:solidFill>
                <a:schemeClr val="accent1">
                  <a:tint val="88000"/>
                  <a:satMod val="150000"/>
                </a:schemeClr>
              </a:solidFill>
              <a:cs typeface="2  Lotus" pitchFamily="2" charset="-78"/>
            </a:endParaRPr>
          </a:p>
        </p:txBody>
      </p:sp>
      <p:sp>
        <p:nvSpPr>
          <p:cNvPr id="14339" name="Content Placeholder 2"/>
          <p:cNvSpPr>
            <a:spLocks noGrp="1"/>
          </p:cNvSpPr>
          <p:nvPr>
            <p:ph idx="1"/>
          </p:nvPr>
        </p:nvSpPr>
        <p:spPr>
          <a:xfrm>
            <a:off x="457200" y="2000250"/>
            <a:ext cx="6686550" cy="4324350"/>
          </a:xfrm>
        </p:spPr>
        <p:txBody>
          <a:bodyPr rtlCol="0">
            <a:normAutofit fontScale="92500"/>
          </a:bodyPr>
          <a:lstStyle/>
          <a:p>
            <a:pPr marL="177800" indent="-41275" algn="r" rtl="1" fontAlgn="auto">
              <a:spcAft>
                <a:spcPts val="0"/>
              </a:spcAft>
              <a:buClr>
                <a:schemeClr val="tx1">
                  <a:shade val="95000"/>
                </a:schemeClr>
              </a:buClr>
              <a:buFont typeface="Wingdings 2"/>
              <a:buNone/>
              <a:defRPr/>
            </a:pPr>
            <a:r>
              <a:rPr lang="fa-IR" sz="2400" dirty="0" smtClean="0">
                <a:cs typeface="B Lotus" pitchFamily="2" charset="-78"/>
              </a:rPr>
              <a:t>1. </a:t>
            </a:r>
            <a:r>
              <a:rPr lang="ar-SA" sz="2400" dirty="0" smtClean="0">
                <a:cs typeface="B Lotus" pitchFamily="2" charset="-78"/>
              </a:rPr>
              <a:t>نيازمند‌ي‌هاي محصول </a:t>
            </a:r>
            <a:r>
              <a:rPr lang="ar-SA" sz="2400" dirty="0" smtClean="0">
                <a:solidFill>
                  <a:schemeClr val="tx2"/>
                </a:solidFill>
                <a:cs typeface="B Lotus" pitchFamily="2" charset="-78"/>
              </a:rPr>
              <a:t>و خواسته‌هاي بازار شناسايي </a:t>
            </a:r>
            <a:r>
              <a:rPr lang="ar-SA" sz="2400" dirty="0" smtClean="0">
                <a:cs typeface="B Lotus" pitchFamily="2" charset="-78"/>
              </a:rPr>
              <a:t>مي‌شوند</a:t>
            </a:r>
            <a:r>
              <a:rPr lang="en-US" sz="2400" dirty="0" smtClean="0">
                <a:cs typeface="B Lotus" pitchFamily="2" charset="-78"/>
              </a:rPr>
              <a:t/>
            </a:r>
            <a:br>
              <a:rPr lang="en-US" sz="2400" dirty="0" smtClean="0">
                <a:cs typeface="B Lotus" pitchFamily="2" charset="-78"/>
              </a:rPr>
            </a:br>
            <a:r>
              <a:rPr lang="fa-IR" sz="2400" dirty="0" smtClean="0">
                <a:cs typeface="B Lotus" pitchFamily="2" charset="-78"/>
              </a:rPr>
              <a:t>2.</a:t>
            </a:r>
            <a:r>
              <a:rPr lang="en-US" sz="2400" dirty="0" smtClean="0">
                <a:cs typeface="B Lotus" pitchFamily="2" charset="-78"/>
              </a:rPr>
              <a:t> </a:t>
            </a:r>
            <a:r>
              <a:rPr lang="ar-SA" sz="2400" dirty="0" smtClean="0">
                <a:cs typeface="B Lotus" pitchFamily="2" charset="-78"/>
              </a:rPr>
              <a:t>سود هدف تعيين مي‌شود</a:t>
            </a:r>
            <a:r>
              <a:rPr lang="en-US" sz="2400" dirty="0" smtClean="0">
                <a:cs typeface="B Lotus" pitchFamily="2" charset="-78"/>
              </a:rPr>
              <a:t/>
            </a:r>
            <a:br>
              <a:rPr lang="en-US" sz="2400" dirty="0" smtClean="0">
                <a:cs typeface="B Lotus" pitchFamily="2" charset="-78"/>
              </a:rPr>
            </a:br>
            <a:r>
              <a:rPr lang="fa-IR" sz="2400" dirty="0" smtClean="0">
                <a:cs typeface="B Lotus" pitchFamily="2" charset="-78"/>
              </a:rPr>
              <a:t>3.</a:t>
            </a:r>
            <a:r>
              <a:rPr lang="en-US" sz="2400" dirty="0" smtClean="0">
                <a:cs typeface="B Lotus" pitchFamily="2" charset="-78"/>
              </a:rPr>
              <a:t> </a:t>
            </a:r>
            <a:r>
              <a:rPr lang="ar-SA" sz="2400" dirty="0" smtClean="0">
                <a:cs typeface="B Lotus" pitchFamily="2" charset="-78"/>
              </a:rPr>
              <a:t>توازن لازم بين خواسته‌هاي بازار، گام 1 و هزينه هدف، برقرار مي‌شود</a:t>
            </a:r>
            <a:r>
              <a:rPr lang="en-US" sz="2400" dirty="0" smtClean="0">
                <a:cs typeface="B Lotus" pitchFamily="2" charset="-78"/>
              </a:rPr>
              <a:t/>
            </a:r>
            <a:br>
              <a:rPr lang="en-US" sz="2400" dirty="0" smtClean="0">
                <a:cs typeface="B Lotus" pitchFamily="2" charset="-78"/>
              </a:rPr>
            </a:br>
            <a:r>
              <a:rPr lang="fa-IR" sz="2400" dirty="0" smtClean="0">
                <a:cs typeface="B Lotus" pitchFamily="2" charset="-78"/>
              </a:rPr>
              <a:t>4.</a:t>
            </a:r>
            <a:r>
              <a:rPr lang="en-US" sz="2400" dirty="0" smtClean="0">
                <a:cs typeface="B Lotus" pitchFamily="2" charset="-78"/>
              </a:rPr>
              <a:t> </a:t>
            </a:r>
            <a:r>
              <a:rPr lang="ar-SA" sz="2400" dirty="0" smtClean="0">
                <a:cs typeface="B Lotus" pitchFamily="2" charset="-78"/>
              </a:rPr>
              <a:t>گزينه‌هاي طراحي محصول و فرايند بررسي مي‌شوند</a:t>
            </a:r>
            <a:r>
              <a:rPr lang="en-US" sz="2400" dirty="0" smtClean="0">
                <a:cs typeface="B Lotus" pitchFamily="2" charset="-78"/>
              </a:rPr>
              <a:t>. </a:t>
            </a:r>
            <a:r>
              <a:rPr lang="ar-SA" sz="2400" dirty="0" smtClean="0">
                <a:cs typeface="B Lotus" pitchFamily="2" charset="-78"/>
              </a:rPr>
              <a:t>در اين گام ورودي‌هاي زير دريافت مي‌شود</a:t>
            </a:r>
            <a:r>
              <a:rPr lang="en-US" sz="2400" dirty="0" smtClean="0">
                <a:cs typeface="B Lotus" pitchFamily="2" charset="-78"/>
              </a:rPr>
              <a:t>:</a:t>
            </a:r>
            <a:br>
              <a:rPr lang="en-US" sz="2400" dirty="0" smtClean="0">
                <a:cs typeface="B Lotus" pitchFamily="2" charset="-78"/>
              </a:rPr>
            </a:br>
            <a:r>
              <a:rPr lang="en-US" sz="2400" dirty="0" smtClean="0">
                <a:cs typeface="B Lotus" pitchFamily="2" charset="-78"/>
              </a:rPr>
              <a:t>- </a:t>
            </a:r>
            <a:r>
              <a:rPr lang="ar-SA" sz="2400" dirty="0" smtClean="0">
                <a:cs typeface="B Lotus" pitchFamily="2" charset="-78"/>
              </a:rPr>
              <a:t>براورد هزينه‌ها</a:t>
            </a:r>
            <a:r>
              <a:rPr lang="en-US" sz="2400" dirty="0" smtClean="0">
                <a:cs typeface="B Lotus" pitchFamily="2" charset="-78"/>
              </a:rPr>
              <a:t/>
            </a:r>
            <a:br>
              <a:rPr lang="en-US" sz="2400" dirty="0" smtClean="0">
                <a:cs typeface="B Lotus" pitchFamily="2" charset="-78"/>
              </a:rPr>
            </a:br>
            <a:r>
              <a:rPr lang="en-US" sz="2400" dirty="0" smtClean="0">
                <a:cs typeface="B Lotus" pitchFamily="2" charset="-78"/>
              </a:rPr>
              <a:t>- </a:t>
            </a:r>
            <a:r>
              <a:rPr lang="ar-SA" sz="2400" dirty="0" smtClean="0">
                <a:cs typeface="B Lotus" pitchFamily="2" charset="-78"/>
              </a:rPr>
              <a:t>تجزيه وتحليل ساخت</a:t>
            </a:r>
            <a:r>
              <a:rPr lang="en-US" sz="2400" dirty="0" smtClean="0">
                <a:cs typeface="B Lotus" pitchFamily="2" charset="-78"/>
              </a:rPr>
              <a:t/>
            </a:r>
            <a:br>
              <a:rPr lang="en-US" sz="2400" dirty="0" smtClean="0">
                <a:cs typeface="B Lotus" pitchFamily="2" charset="-78"/>
              </a:rPr>
            </a:br>
            <a:r>
              <a:rPr lang="en-US" sz="2400" dirty="0" smtClean="0">
                <a:cs typeface="B Lotus" pitchFamily="2" charset="-78"/>
              </a:rPr>
              <a:t>- </a:t>
            </a:r>
            <a:r>
              <a:rPr lang="ar-SA" sz="2400" dirty="0" smtClean="0">
                <a:cs typeface="B Lotus" pitchFamily="2" charset="-78"/>
              </a:rPr>
              <a:t>هزينه‌يابي هدف تامين‌كننده</a:t>
            </a:r>
            <a:r>
              <a:rPr lang="en-US" sz="2400" dirty="0" smtClean="0">
                <a:cs typeface="B Lotus" pitchFamily="2" charset="-78"/>
              </a:rPr>
              <a:t/>
            </a:r>
            <a:br>
              <a:rPr lang="en-US" sz="2400" dirty="0" smtClean="0">
                <a:cs typeface="B Lotus" pitchFamily="2" charset="-78"/>
              </a:rPr>
            </a:br>
            <a:r>
              <a:rPr lang="en-US" sz="2400" dirty="0" smtClean="0">
                <a:cs typeface="B Lotus" pitchFamily="2" charset="-78"/>
              </a:rPr>
              <a:t>- </a:t>
            </a:r>
            <a:r>
              <a:rPr lang="ar-SA" sz="2400" dirty="0" smtClean="0">
                <a:cs typeface="B Lotus" pitchFamily="2" charset="-78"/>
              </a:rPr>
              <a:t>مهندسي ارزش</a:t>
            </a:r>
            <a:r>
              <a:rPr lang="en-US" sz="2400" dirty="0" smtClean="0">
                <a:cs typeface="B Lotus" pitchFamily="2" charset="-78"/>
              </a:rPr>
              <a:t/>
            </a:r>
            <a:br>
              <a:rPr lang="en-US" sz="2400" dirty="0" smtClean="0">
                <a:cs typeface="B Lotus" pitchFamily="2" charset="-78"/>
              </a:rPr>
            </a:br>
            <a:r>
              <a:rPr lang="fa-IR" sz="2400" dirty="0" smtClean="0">
                <a:cs typeface="B Lotus" pitchFamily="2" charset="-78"/>
              </a:rPr>
              <a:t>5.</a:t>
            </a:r>
            <a:r>
              <a:rPr lang="en-US" sz="2400" dirty="0" smtClean="0">
                <a:cs typeface="B Lotus" pitchFamily="2" charset="-78"/>
              </a:rPr>
              <a:t> </a:t>
            </a:r>
            <a:r>
              <a:rPr lang="ar-SA" sz="2400" dirty="0" smtClean="0">
                <a:cs typeface="B Lotus" pitchFamily="2" charset="-78"/>
              </a:rPr>
              <a:t>پس از انتخاب طرح و فرايند مناسب در گام 4، محصول توليد مي‌شود</a:t>
            </a:r>
            <a:r>
              <a:rPr lang="en-US" sz="2400" dirty="0" smtClean="0">
                <a:cs typeface="B Lotus" pitchFamily="2" charset="-78"/>
              </a:rPr>
              <a:t/>
            </a:r>
            <a:br>
              <a:rPr lang="en-US" sz="2400" dirty="0" smtClean="0">
                <a:cs typeface="B Lotus" pitchFamily="2" charset="-78"/>
              </a:rPr>
            </a:br>
            <a:r>
              <a:rPr lang="fa-IR" sz="2400" dirty="0" smtClean="0">
                <a:cs typeface="B Lotus" pitchFamily="2" charset="-78"/>
              </a:rPr>
              <a:t>6.</a:t>
            </a:r>
            <a:r>
              <a:rPr lang="en-US" sz="2400" dirty="0" smtClean="0">
                <a:cs typeface="B Lotus" pitchFamily="2" charset="-78"/>
              </a:rPr>
              <a:t> </a:t>
            </a:r>
            <a:r>
              <a:rPr lang="ar-SA" sz="2400" dirty="0" smtClean="0">
                <a:cs typeface="B Lotus" pitchFamily="2" charset="-78"/>
              </a:rPr>
              <a:t>هزينه‌ها به صورت دوره‌اي كاهش مي‌يابند</a:t>
            </a:r>
            <a:endParaRPr lang="en-US" sz="2400" dirty="0" smtClean="0">
              <a:cs typeface="B Lotus" pitchFamily="2" charset="-78"/>
            </a:endParaRPr>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02D5100D-5745-47AE-85CC-5DEE5362B398}" type="slidenum">
              <a:rPr lang="en-US"/>
              <a:pPr>
                <a:defRPr/>
              </a:pPr>
              <a:t>13</a:t>
            </a:fld>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circle(in)">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checkerboard(across)">
                                      <p:cBhvr>
                                        <p:cTn id="12"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274638"/>
            <a:ext cx="8229600" cy="2368550"/>
          </a:xfrm>
        </p:spPr>
        <p:txBody>
          <a:bodyPr anchor="t"/>
          <a:lstStyle/>
          <a:p>
            <a:pPr rtl="1" fontAlgn="auto">
              <a:spcAft>
                <a:spcPts val="0"/>
              </a:spcAft>
              <a:defRPr/>
            </a:pPr>
            <a:r>
              <a:rPr lang="fa-IR" sz="3200" smtClean="0">
                <a:solidFill>
                  <a:schemeClr val="accent1">
                    <a:tint val="88000"/>
                    <a:satMod val="150000"/>
                  </a:schemeClr>
                </a:solidFill>
                <a:cs typeface="B Lotus" pitchFamily="2" charset="-78"/>
              </a:rPr>
              <a:t/>
            </a:r>
            <a:br>
              <a:rPr lang="fa-IR" sz="3200" smtClean="0">
                <a:solidFill>
                  <a:schemeClr val="accent1">
                    <a:tint val="88000"/>
                    <a:satMod val="150000"/>
                  </a:schemeClr>
                </a:solidFill>
                <a:cs typeface="B Lotus" pitchFamily="2" charset="-78"/>
              </a:rPr>
            </a:br>
            <a:r>
              <a:rPr lang="fa-IR" sz="3200" smtClean="0">
                <a:solidFill>
                  <a:schemeClr val="accent1">
                    <a:tint val="88000"/>
                    <a:satMod val="150000"/>
                  </a:schemeClr>
                </a:solidFill>
                <a:cs typeface="B Jadid" pitchFamily="2" charset="-78"/>
              </a:rPr>
              <a:t>هدف‌گذاري هزينه در مقابل مديريت هزينه سنتي</a:t>
            </a:r>
            <a:r>
              <a:rPr lang="fa-IR" sz="3200" smtClean="0">
                <a:solidFill>
                  <a:schemeClr val="accent1">
                    <a:tint val="88000"/>
                    <a:satMod val="150000"/>
                  </a:schemeClr>
                </a:solidFill>
                <a:cs typeface="B Lotus" pitchFamily="2" charset="-78"/>
              </a:rPr>
              <a:t/>
            </a:r>
            <a:br>
              <a:rPr lang="fa-IR" sz="3200" smtClean="0">
                <a:solidFill>
                  <a:schemeClr val="accent1">
                    <a:tint val="88000"/>
                    <a:satMod val="150000"/>
                  </a:schemeClr>
                </a:solidFill>
                <a:cs typeface="B Lotus" pitchFamily="2" charset="-78"/>
              </a:rPr>
            </a:br>
            <a:r>
              <a:rPr lang="fa-IR" sz="3200" smtClean="0">
                <a:solidFill>
                  <a:schemeClr val="accent1">
                    <a:tint val="88000"/>
                    <a:satMod val="150000"/>
                  </a:schemeClr>
                </a:solidFill>
                <a:cs typeface="B Lotus" pitchFamily="2" charset="-78"/>
              </a:rPr>
              <a:t/>
            </a:r>
            <a:br>
              <a:rPr lang="fa-IR" sz="3200" smtClean="0">
                <a:solidFill>
                  <a:schemeClr val="accent1">
                    <a:tint val="88000"/>
                    <a:satMod val="150000"/>
                  </a:schemeClr>
                </a:solidFill>
                <a:cs typeface="B Lotus" pitchFamily="2" charset="-78"/>
              </a:rPr>
            </a:br>
            <a:r>
              <a:rPr lang="fa-IR" sz="2200" smtClean="0">
                <a:solidFill>
                  <a:schemeClr val="accent1">
                    <a:tint val="88000"/>
                    <a:satMod val="150000"/>
                  </a:schemeClr>
                </a:solidFill>
                <a:cs typeface="B Lotus" pitchFamily="2" charset="-78"/>
              </a:rPr>
              <a:t>روش سنتي جمع هزينه‌، نماينده‌ي روش سيستم‌هاي بسته است در حالي که هدف‌گذاري هزينه، نماينده‌ي روش « سيستم‌هاي باز» است.</a:t>
            </a:r>
            <a:endParaRPr lang="en-US" sz="2200" smtClean="0">
              <a:solidFill>
                <a:schemeClr val="accent1">
                  <a:tint val="88000"/>
                  <a:satMod val="150000"/>
                </a:schemeClr>
              </a:solidFill>
              <a:cs typeface="B Lotus" pitchFamily="2" charset="-78"/>
            </a:endParaRPr>
          </a:p>
        </p:txBody>
      </p:sp>
      <p:graphicFrame>
        <p:nvGraphicFramePr>
          <p:cNvPr id="4" name="Content Placeholder 3"/>
          <p:cNvGraphicFramePr>
            <a:graphicFrameLocks noGrp="1"/>
          </p:cNvGraphicFramePr>
          <p:nvPr>
            <p:ph idx="1"/>
          </p:nvPr>
        </p:nvGraphicFramePr>
        <p:xfrm>
          <a:off x="285750" y="2571750"/>
          <a:ext cx="8472488" cy="3694113"/>
        </p:xfrm>
        <a:graphic>
          <a:graphicData uri="http://schemas.openxmlformats.org/drawingml/2006/table">
            <a:tbl>
              <a:tblPr firstRow="1" bandRow="1">
                <a:tableStyleId>{616DA210-FB5B-4158-B5E0-FEB733F419BA}</a:tableStyleId>
              </a:tblPr>
              <a:tblGrid>
                <a:gridCol w="4471974"/>
                <a:gridCol w="4000514"/>
              </a:tblGrid>
              <a:tr h="410457">
                <a:tc>
                  <a:txBody>
                    <a:bodyPr/>
                    <a:lstStyle/>
                    <a:p>
                      <a:pPr algn="ctr" rtl="1"/>
                      <a:r>
                        <a:rPr lang="fa-IR" sz="1800" dirty="0" smtClean="0">
                          <a:cs typeface="B Lotus" pitchFamily="2" charset="-78"/>
                        </a:rPr>
                        <a:t>مدیریت</a:t>
                      </a:r>
                      <a:r>
                        <a:rPr lang="fa-IR" sz="1800" baseline="0" dirty="0" smtClean="0">
                          <a:cs typeface="B Lotus" pitchFamily="2" charset="-78"/>
                        </a:rPr>
                        <a:t> هزينه سنتی</a:t>
                      </a:r>
                      <a:endParaRPr lang="en-US" sz="1800" dirty="0">
                        <a:cs typeface="B Lotus" pitchFamily="2" charset="-78"/>
                      </a:endParaRPr>
                    </a:p>
                  </a:txBody>
                  <a:tcPr marL="91439" marR="91439" marT="45712" marB="45712" anchor="ctr">
                    <a:solidFill>
                      <a:schemeClr val="accent6">
                        <a:lumMod val="40000"/>
                        <a:lumOff val="60000"/>
                      </a:schemeClr>
                    </a:solidFill>
                  </a:tcPr>
                </a:tc>
                <a:tc>
                  <a:txBody>
                    <a:bodyPr/>
                    <a:lstStyle/>
                    <a:p>
                      <a:pPr algn="ctr"/>
                      <a:r>
                        <a:rPr lang="fa-IR" sz="1800" dirty="0" smtClean="0">
                          <a:cs typeface="B Lotus" pitchFamily="2" charset="-78"/>
                        </a:rPr>
                        <a:t>هدف‌گذاري</a:t>
                      </a:r>
                      <a:r>
                        <a:rPr lang="fa-IR" sz="1800" baseline="0" dirty="0" smtClean="0">
                          <a:cs typeface="B Lotus" pitchFamily="2" charset="-78"/>
                        </a:rPr>
                        <a:t> هزينه</a:t>
                      </a:r>
                      <a:endParaRPr lang="en-US" sz="1800" dirty="0">
                        <a:cs typeface="B Lotus" pitchFamily="2" charset="-78"/>
                      </a:endParaRPr>
                    </a:p>
                  </a:txBody>
                  <a:tcPr marL="91439" marR="91439" marT="45712" marB="45712" anchor="ctr">
                    <a:solidFill>
                      <a:schemeClr val="accent6">
                        <a:lumMod val="40000"/>
                        <a:lumOff val="60000"/>
                      </a:schemeClr>
                    </a:solidFill>
                  </a:tcPr>
                </a:tc>
              </a:tr>
              <a:tr h="410457">
                <a:tc>
                  <a:txBody>
                    <a:bodyPr/>
                    <a:lstStyle/>
                    <a:p>
                      <a:pPr algn="ctr"/>
                      <a:r>
                        <a:rPr lang="fa-IR" sz="1600" b="1" dirty="0" smtClean="0">
                          <a:cs typeface="B Lotus" pitchFamily="2" charset="-78"/>
                        </a:rPr>
                        <a:t>ملاحظات بازار بخشي از برنامه‌ريزي هزينه نيست.</a:t>
                      </a:r>
                      <a:endParaRPr lang="en-US" sz="1600" b="1" dirty="0">
                        <a:cs typeface="B Lotus" pitchFamily="2" charset="-78"/>
                      </a:endParaRPr>
                    </a:p>
                  </a:txBody>
                  <a:tcPr marL="91439" marR="91439" marT="45712" marB="45712" anchor="ctr"/>
                </a:tc>
                <a:tc>
                  <a:txBody>
                    <a:bodyPr/>
                    <a:lstStyle/>
                    <a:p>
                      <a:pPr algn="ctr"/>
                      <a:r>
                        <a:rPr lang="fa-IR" sz="1600" b="1" dirty="0" smtClean="0">
                          <a:cs typeface="B Lotus" pitchFamily="2" charset="-78"/>
                        </a:rPr>
                        <a:t>ملاحظات بازار رقابتي برنامه‌ريزي</a:t>
                      </a:r>
                      <a:r>
                        <a:rPr lang="fa-IR" sz="1600" b="1" baseline="0" dirty="0" smtClean="0">
                          <a:cs typeface="B Lotus" pitchFamily="2" charset="-78"/>
                        </a:rPr>
                        <a:t> هزينه را هدايت مي‌کند.</a:t>
                      </a:r>
                      <a:endParaRPr lang="en-US" sz="1600" b="1" dirty="0">
                        <a:cs typeface="B Lotus" pitchFamily="2" charset="-78"/>
                      </a:endParaRPr>
                    </a:p>
                  </a:txBody>
                  <a:tcPr marL="91439" marR="91439" marT="45712" marB="45712" anchor="ctr"/>
                </a:tc>
              </a:tr>
              <a:tr h="410457">
                <a:tc>
                  <a:txBody>
                    <a:bodyPr/>
                    <a:lstStyle/>
                    <a:p>
                      <a:pPr algn="ctr"/>
                      <a:r>
                        <a:rPr lang="fa-IR" sz="1600" b="1" dirty="0" smtClean="0">
                          <a:cs typeface="B Lotus" pitchFamily="2" charset="-78"/>
                        </a:rPr>
                        <a:t>هزينه‌ها قيمت را تعيين مي‌کنند.</a:t>
                      </a:r>
                    </a:p>
                  </a:txBody>
                  <a:tcPr marL="91439" marR="91439" marT="45712" marB="45712" anchor="ctr"/>
                </a:tc>
                <a:tc>
                  <a:txBody>
                    <a:bodyPr/>
                    <a:lstStyle/>
                    <a:p>
                      <a:pPr algn="ctr"/>
                      <a:r>
                        <a:rPr lang="fa-IR" sz="1600" b="1" dirty="0" smtClean="0">
                          <a:cs typeface="B Lotus" pitchFamily="2" charset="-78"/>
                        </a:rPr>
                        <a:t>قيمت‌ها تعيين‌کننده‌ي</a:t>
                      </a:r>
                      <a:r>
                        <a:rPr lang="fa-IR" sz="1600" b="1" baseline="0" dirty="0" smtClean="0">
                          <a:cs typeface="B Lotus" pitchFamily="2" charset="-78"/>
                        </a:rPr>
                        <a:t> هزينه‌اند.</a:t>
                      </a:r>
                      <a:endParaRPr lang="en-US" sz="1600" b="1" dirty="0">
                        <a:cs typeface="B Lotus" pitchFamily="2" charset="-78"/>
                      </a:endParaRPr>
                    </a:p>
                  </a:txBody>
                  <a:tcPr marL="91439" marR="91439" marT="45712" marB="45712" anchor="ctr"/>
                </a:tc>
              </a:tr>
              <a:tr h="410457">
                <a:tc>
                  <a:txBody>
                    <a:bodyPr/>
                    <a:lstStyle/>
                    <a:p>
                      <a:pPr algn="ctr"/>
                      <a:r>
                        <a:rPr lang="fa-IR" sz="1600" b="1" dirty="0" smtClean="0">
                          <a:cs typeface="B Lotus" pitchFamily="2" charset="-78"/>
                        </a:rPr>
                        <a:t>تمرکز کاهش هزينه بر اتلاف و ناکارآيي‌هاست.</a:t>
                      </a:r>
                      <a:endParaRPr lang="en-US" sz="1600" b="1" dirty="0">
                        <a:cs typeface="B Lotus" pitchFamily="2" charset="-78"/>
                      </a:endParaRPr>
                    </a:p>
                  </a:txBody>
                  <a:tcPr marL="91439" marR="91439" marT="45712" marB="45712" anchor="ctr"/>
                </a:tc>
                <a:tc>
                  <a:txBody>
                    <a:bodyPr/>
                    <a:lstStyle/>
                    <a:p>
                      <a:pPr algn="ctr"/>
                      <a:r>
                        <a:rPr lang="fa-IR" sz="1600" b="1" dirty="0" smtClean="0">
                          <a:cs typeface="B Lotus" pitchFamily="2" charset="-78"/>
                        </a:rPr>
                        <a:t>طراحي کليد</a:t>
                      </a:r>
                      <a:r>
                        <a:rPr lang="fa-IR" sz="1600" b="1" baseline="0" dirty="0" smtClean="0">
                          <a:cs typeface="B Lotus" pitchFamily="2" charset="-78"/>
                        </a:rPr>
                        <a:t> کاهش هزينه است.</a:t>
                      </a:r>
                      <a:endParaRPr lang="en-US" sz="1600" b="1" dirty="0">
                        <a:cs typeface="B Lotus" pitchFamily="2" charset="-78"/>
                      </a:endParaRPr>
                    </a:p>
                  </a:txBody>
                  <a:tcPr marL="91439" marR="91439" marT="45712" marB="45712" anchor="ctr"/>
                </a:tc>
              </a:tr>
              <a:tr h="410457">
                <a:tc>
                  <a:txBody>
                    <a:bodyPr/>
                    <a:lstStyle/>
                    <a:p>
                      <a:pPr algn="ctr"/>
                      <a:r>
                        <a:rPr lang="fa-IR" sz="1600" b="1" dirty="0" smtClean="0">
                          <a:cs typeface="B Lotus" pitchFamily="2" charset="-78"/>
                        </a:rPr>
                        <a:t>کاهش هزينه‌ها توسط مشتري هدايت</a:t>
                      </a:r>
                      <a:r>
                        <a:rPr lang="fa-IR" sz="1600" b="1" baseline="0" dirty="0" smtClean="0">
                          <a:cs typeface="B Lotus" pitchFamily="2" charset="-78"/>
                        </a:rPr>
                        <a:t> نمي‌شود.</a:t>
                      </a:r>
                      <a:endParaRPr lang="en-US" sz="1600" b="1" dirty="0">
                        <a:cs typeface="B Lotus" pitchFamily="2" charset="-78"/>
                      </a:endParaRPr>
                    </a:p>
                  </a:txBody>
                  <a:tcPr marL="91439" marR="91439" marT="45712" marB="45712" anchor="ctr"/>
                </a:tc>
                <a:tc>
                  <a:txBody>
                    <a:bodyPr/>
                    <a:lstStyle/>
                    <a:p>
                      <a:pPr algn="ctr"/>
                      <a:r>
                        <a:rPr lang="fa-IR" sz="1600" b="1" dirty="0" smtClean="0">
                          <a:cs typeface="B Lotus" pitchFamily="2" charset="-78"/>
                        </a:rPr>
                        <a:t>وروردي مشتري هدايت</a:t>
                      </a:r>
                      <a:r>
                        <a:rPr lang="fa-IR" sz="1600" b="1" baseline="0" dirty="0" smtClean="0">
                          <a:cs typeface="B Lotus" pitchFamily="2" charset="-78"/>
                        </a:rPr>
                        <a:t> کننده‌ي کاهش هزينه است.</a:t>
                      </a:r>
                      <a:endParaRPr lang="en-US" sz="1600" b="1" dirty="0">
                        <a:cs typeface="B Lotus" pitchFamily="2" charset="-78"/>
                      </a:endParaRPr>
                    </a:p>
                  </a:txBody>
                  <a:tcPr marL="91439" marR="91439" marT="45712" marB="45712" anchor="ctr"/>
                </a:tc>
              </a:tr>
              <a:tr h="410457">
                <a:tc>
                  <a:txBody>
                    <a:bodyPr/>
                    <a:lstStyle/>
                    <a:p>
                      <a:pPr algn="ctr"/>
                      <a:r>
                        <a:rPr lang="fa-IR" sz="1600" b="1" dirty="0" smtClean="0">
                          <a:cs typeface="B Lotus" pitchFamily="2" charset="-78"/>
                        </a:rPr>
                        <a:t>حسابداران هزينه مسئول کاهش هزينه‌اند.</a:t>
                      </a:r>
                      <a:endParaRPr lang="en-US" sz="1600" b="1" dirty="0">
                        <a:cs typeface="B Lotus" pitchFamily="2" charset="-78"/>
                      </a:endParaRPr>
                    </a:p>
                  </a:txBody>
                  <a:tcPr marL="91439" marR="91439" marT="45712" marB="45712" anchor="ctr"/>
                </a:tc>
                <a:tc>
                  <a:txBody>
                    <a:bodyPr/>
                    <a:lstStyle/>
                    <a:p>
                      <a:pPr algn="ctr"/>
                      <a:r>
                        <a:rPr lang="fa-IR" sz="1600" b="1" dirty="0" smtClean="0">
                          <a:cs typeface="B Lotus" pitchFamily="2" charset="-78"/>
                        </a:rPr>
                        <a:t>تيم‌هاي فرابخشي هزينه‌ها را مديريت مي‌کنند.</a:t>
                      </a:r>
                      <a:endParaRPr lang="en-US" sz="1600" b="1" dirty="0">
                        <a:cs typeface="B Lotus" pitchFamily="2" charset="-78"/>
                      </a:endParaRPr>
                    </a:p>
                  </a:txBody>
                  <a:tcPr marL="91439" marR="91439" marT="45712" marB="45712" anchor="ctr"/>
                </a:tc>
              </a:tr>
              <a:tr h="410457">
                <a:tc>
                  <a:txBody>
                    <a:bodyPr/>
                    <a:lstStyle/>
                    <a:p>
                      <a:pPr algn="ctr"/>
                      <a:r>
                        <a:rPr lang="fa-IR" sz="1600" b="1" dirty="0" smtClean="0">
                          <a:cs typeface="B Lotus" pitchFamily="2" charset="-78"/>
                        </a:rPr>
                        <a:t>تأمين کننندگان بعد از طراحي محصول مشارکت داده مي‌شوند.</a:t>
                      </a:r>
                      <a:endParaRPr lang="en-US" sz="1600" b="1" dirty="0">
                        <a:cs typeface="B Lotus" pitchFamily="2" charset="-78"/>
                      </a:endParaRPr>
                    </a:p>
                  </a:txBody>
                  <a:tcPr marL="91439" marR="91439" marT="45712" marB="45712" anchor="ctr"/>
                </a:tc>
                <a:tc>
                  <a:txBody>
                    <a:bodyPr/>
                    <a:lstStyle/>
                    <a:p>
                      <a:pPr algn="ctr"/>
                      <a:r>
                        <a:rPr lang="fa-IR" sz="1600" b="1" dirty="0" smtClean="0">
                          <a:cs typeface="B Lotus" pitchFamily="2" charset="-78"/>
                        </a:rPr>
                        <a:t>تأمين کنندگان از اوايل کار دخالت داده مي‌شوند.</a:t>
                      </a:r>
                      <a:endParaRPr lang="en-US" sz="1600" b="1" dirty="0">
                        <a:cs typeface="B Lotus" pitchFamily="2" charset="-78"/>
                      </a:endParaRPr>
                    </a:p>
                  </a:txBody>
                  <a:tcPr marL="91439" marR="91439" marT="45712" marB="45712" anchor="ctr"/>
                </a:tc>
              </a:tr>
              <a:tr h="410457">
                <a:tc>
                  <a:txBody>
                    <a:bodyPr/>
                    <a:lstStyle/>
                    <a:p>
                      <a:pPr algn="ctr"/>
                      <a:r>
                        <a:rPr lang="fa-IR" sz="1600" b="1" dirty="0" smtClean="0">
                          <a:cs typeface="B Lotus" pitchFamily="2" charset="-78"/>
                        </a:rPr>
                        <a:t>هزينه‌ي ابتدايي پرداختي توسط مشتري حداقل مي‌شود.</a:t>
                      </a:r>
                      <a:endParaRPr lang="en-US" sz="1600" b="1" dirty="0">
                        <a:cs typeface="B Lotus" pitchFamily="2" charset="-78"/>
                      </a:endParaRPr>
                    </a:p>
                  </a:txBody>
                  <a:tcPr marL="91439" marR="91439" marT="45712" marB="45712" anchor="ctr"/>
                </a:tc>
                <a:tc>
                  <a:txBody>
                    <a:bodyPr/>
                    <a:lstStyle/>
                    <a:p>
                      <a:pPr algn="ctr"/>
                      <a:r>
                        <a:rPr lang="fa-IR" sz="1600" b="1" dirty="0" smtClean="0">
                          <a:cs typeface="B Lotus" pitchFamily="2" charset="-78"/>
                        </a:rPr>
                        <a:t>هزينه‌هاي مالکيت مشتري نيز حداقل مي‌شود.</a:t>
                      </a:r>
                      <a:endParaRPr lang="en-US" sz="1600" b="1" dirty="0">
                        <a:cs typeface="B Lotus" pitchFamily="2" charset="-78"/>
                      </a:endParaRPr>
                    </a:p>
                  </a:txBody>
                  <a:tcPr marL="91439" marR="91439" marT="45712" marB="45712" anchor="ctr"/>
                </a:tc>
              </a:tr>
              <a:tr h="410457">
                <a:tc>
                  <a:txBody>
                    <a:bodyPr/>
                    <a:lstStyle/>
                    <a:p>
                      <a:pPr algn="ctr"/>
                      <a:r>
                        <a:rPr lang="fa-IR" sz="1600" b="1" dirty="0" smtClean="0">
                          <a:cs typeface="B Lotus" pitchFamily="2" charset="-78"/>
                        </a:rPr>
                        <a:t>در برنامه‌ريزي</a:t>
                      </a:r>
                      <a:r>
                        <a:rPr lang="fa-IR" sz="1600" b="1" baseline="0" dirty="0" smtClean="0">
                          <a:cs typeface="B Lotus" pitchFamily="2" charset="-78"/>
                        </a:rPr>
                        <a:t> هزينه زنجيره ارزش کمي و يا اصلاً مداخله ندارد.</a:t>
                      </a:r>
                      <a:endParaRPr lang="en-US" sz="1600" b="1" dirty="0">
                        <a:cs typeface="B Lotus" pitchFamily="2" charset="-78"/>
                      </a:endParaRPr>
                    </a:p>
                  </a:txBody>
                  <a:tcPr marL="91439" marR="91439" marT="45712" marB="45712" anchor="ctr"/>
                </a:tc>
                <a:tc>
                  <a:txBody>
                    <a:bodyPr/>
                    <a:lstStyle/>
                    <a:p>
                      <a:pPr algn="ctr" rtl="1"/>
                      <a:r>
                        <a:rPr lang="fa-IR" sz="1600" b="1" dirty="0" smtClean="0">
                          <a:cs typeface="B Lotus" pitchFamily="2" charset="-78"/>
                        </a:rPr>
                        <a:t>زنجيره ارزش</a:t>
                      </a:r>
                      <a:r>
                        <a:rPr lang="fa-IR" sz="1600" b="1" baseline="0" dirty="0" smtClean="0">
                          <a:cs typeface="B Lotus" pitchFamily="2" charset="-78"/>
                        </a:rPr>
                        <a:t> در برنامه‌ريزي هزينه مشارکت داده مي‌شود.</a:t>
                      </a:r>
                      <a:endParaRPr lang="en-US" sz="1600" b="1" dirty="0">
                        <a:cs typeface="B Lotus" pitchFamily="2" charset="-78"/>
                      </a:endParaRPr>
                    </a:p>
                  </a:txBody>
                  <a:tcPr marL="91439" marR="91439" marT="45712" marB="45712" anchor="ctr"/>
                </a:tc>
              </a:tr>
            </a:tbl>
          </a:graphicData>
        </a:graphic>
      </p:graphicFrame>
      <p:sp>
        <p:nvSpPr>
          <p:cNvPr id="5" name="Slide Number Placeholder 4"/>
          <p:cNvSpPr>
            <a:spLocks noGrp="1"/>
          </p:cNvSpPr>
          <p:nvPr>
            <p:ph type="sldNum" sz="quarter" idx="4294967295"/>
          </p:nvPr>
        </p:nvSpPr>
        <p:spPr>
          <a:xfrm>
            <a:off x="8686800" y="6111875"/>
            <a:ext cx="457200" cy="365125"/>
          </a:xfrm>
          <a:prstGeom prst="rect">
            <a:avLst/>
          </a:prstGeom>
        </p:spPr>
        <p:txBody>
          <a:bodyPr/>
          <a:lstStyle/>
          <a:p>
            <a:pPr>
              <a:defRPr/>
            </a:pPr>
            <a:fld id="{C05BF5DF-6DCF-428E-A256-1CF82DD12089}" type="slidenum">
              <a:rPr lang="en-US"/>
              <a:pPr>
                <a:defRPr/>
              </a:pPr>
              <a:t>14</a:t>
            </a:fld>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circle(in)">
                                      <p:cBhvr>
                                        <p:cTn id="7" dur="2000"/>
                                        <p:tgtEl>
                                          <p:spTgt spid="409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plus(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28625" y="642938"/>
            <a:ext cx="8229600" cy="5626100"/>
          </a:xfrm>
        </p:spPr>
        <p:txBody>
          <a:bodyPr/>
          <a:lstStyle/>
          <a:p>
            <a:pPr algn="ctr" rtl="1">
              <a:buFont typeface="Arial" charset="0"/>
              <a:buNone/>
            </a:pPr>
            <a:r>
              <a:rPr lang="fa-IR" sz="2400" b="1" smtClean="0">
                <a:cs typeface="B Lotus" pitchFamily="2" charset="-78"/>
              </a:rPr>
              <a:t>تصوير مقايسه‌ي پايه‌هاي فکري روشهاي مديريت هزينه</a:t>
            </a:r>
          </a:p>
          <a:p>
            <a:pPr algn="ctr" rtl="1">
              <a:buFont typeface="Arial" charset="0"/>
              <a:buNone/>
            </a:pPr>
            <a:endParaRPr lang="fa-IR" sz="2200" smtClean="0">
              <a:cs typeface="B Lotus" pitchFamily="2" charset="-78"/>
            </a:endParaRPr>
          </a:p>
          <a:p>
            <a:pPr algn="just" rtl="1">
              <a:buFont typeface="Arial" charset="0"/>
              <a:buNone/>
            </a:pPr>
            <a:endParaRPr lang="fa-IR" sz="2200" smtClean="0">
              <a:cs typeface="B Lotus" pitchFamily="2" charset="-78"/>
            </a:endParaRPr>
          </a:p>
          <a:p>
            <a:pPr algn="just" rtl="1">
              <a:buFont typeface="Arial" charset="0"/>
              <a:buNone/>
            </a:pPr>
            <a:endParaRPr lang="fa-IR" sz="1800" b="1" smtClean="0">
              <a:cs typeface="B Lotus" pitchFamily="2" charset="-78"/>
            </a:endParaRPr>
          </a:p>
          <a:p>
            <a:pPr algn="just" rtl="1">
              <a:buFont typeface="Arial" charset="0"/>
              <a:buNone/>
            </a:pPr>
            <a:endParaRPr lang="fa-IR" sz="1800" b="1" smtClean="0">
              <a:cs typeface="B Lotus" pitchFamily="2" charset="-78"/>
            </a:endParaRPr>
          </a:p>
          <a:p>
            <a:pPr algn="just" rtl="1">
              <a:buFont typeface="Arial" charset="0"/>
              <a:buNone/>
            </a:pPr>
            <a:endParaRPr lang="fa-IR" sz="1800" b="1" smtClean="0">
              <a:cs typeface="B Lotus" pitchFamily="2" charset="-78"/>
            </a:endParaRPr>
          </a:p>
          <a:p>
            <a:pPr algn="just" rtl="1">
              <a:buFont typeface="Arial" charset="0"/>
              <a:buNone/>
            </a:pPr>
            <a:endParaRPr lang="fa-IR" sz="1800" b="1" smtClean="0">
              <a:cs typeface="B Lotus" pitchFamily="2" charset="-78"/>
            </a:endParaRPr>
          </a:p>
          <a:p>
            <a:pPr algn="just" rtl="1">
              <a:buFont typeface="Arial" charset="0"/>
              <a:buNone/>
            </a:pPr>
            <a:endParaRPr lang="fa-IR" sz="1800" b="1" smtClean="0">
              <a:cs typeface="B Lotus" pitchFamily="2" charset="-78"/>
            </a:endParaRPr>
          </a:p>
          <a:p>
            <a:pPr algn="just" rtl="1">
              <a:buFont typeface="Arial" charset="0"/>
              <a:buNone/>
            </a:pPr>
            <a:endParaRPr lang="fa-IR" sz="1800" b="1" smtClean="0">
              <a:cs typeface="B Lotus" pitchFamily="2" charset="-78"/>
            </a:endParaRPr>
          </a:p>
          <a:p>
            <a:pPr algn="just" rtl="1">
              <a:buFont typeface="Arial" charset="0"/>
              <a:buNone/>
            </a:pPr>
            <a:endParaRPr lang="fa-IR" sz="1800" b="1" smtClean="0">
              <a:cs typeface="B Lotus" pitchFamily="2" charset="-78"/>
            </a:endParaRPr>
          </a:p>
          <a:p>
            <a:pPr algn="just" rtl="1">
              <a:buFont typeface="Arial" charset="0"/>
              <a:buNone/>
            </a:pPr>
            <a:endParaRPr lang="fa-IR" sz="1800" b="1" smtClean="0">
              <a:cs typeface="B Lotus" pitchFamily="2" charset="-78"/>
            </a:endParaRPr>
          </a:p>
          <a:p>
            <a:pPr algn="just" rtl="1">
              <a:buFont typeface="Arial" charset="0"/>
              <a:buNone/>
            </a:pPr>
            <a:endParaRPr lang="fa-IR" sz="1800" b="1" smtClean="0">
              <a:cs typeface="B Lotus" pitchFamily="2" charset="-78"/>
            </a:endParaRPr>
          </a:p>
          <a:p>
            <a:pPr algn="just" rtl="1">
              <a:buFont typeface="Arial" charset="0"/>
              <a:buNone/>
            </a:pPr>
            <a:endParaRPr lang="fa-IR" sz="1800" b="1" smtClean="0">
              <a:cs typeface="B Lotus" pitchFamily="2" charset="-78"/>
            </a:endParaRPr>
          </a:p>
          <a:p>
            <a:pPr algn="ctr" rtl="1">
              <a:buFont typeface="Arial" charset="0"/>
              <a:buNone/>
            </a:pPr>
            <a:endParaRPr lang="fa-IR" sz="1800" b="1" smtClean="0">
              <a:cs typeface="B Lotus" pitchFamily="2" charset="-78"/>
            </a:endParaRPr>
          </a:p>
        </p:txBody>
      </p:sp>
      <p:sp>
        <p:nvSpPr>
          <p:cNvPr id="5" name="Slide Number Placeholder 4"/>
          <p:cNvSpPr>
            <a:spLocks noGrp="1"/>
          </p:cNvSpPr>
          <p:nvPr>
            <p:ph type="sldNum" sz="quarter" idx="4294967295"/>
          </p:nvPr>
        </p:nvSpPr>
        <p:spPr>
          <a:xfrm>
            <a:off x="8686800" y="6111875"/>
            <a:ext cx="457200" cy="365125"/>
          </a:xfrm>
          <a:prstGeom prst="rect">
            <a:avLst/>
          </a:prstGeom>
        </p:spPr>
        <p:txBody>
          <a:bodyPr/>
          <a:lstStyle/>
          <a:p>
            <a:pPr>
              <a:defRPr/>
            </a:pPr>
            <a:fld id="{7E43F9BF-161B-41B2-89A8-67FE6A04D174}" type="slidenum">
              <a:rPr lang="en-US"/>
              <a:pPr>
                <a:defRPr/>
              </a:pPr>
              <a:t>15</a:t>
            </a:fld>
            <a:endParaRPr lang="en-US" dirty="0"/>
          </a:p>
        </p:txBody>
      </p:sp>
      <p:graphicFrame>
        <p:nvGraphicFramePr>
          <p:cNvPr id="4" name="Table 3"/>
          <p:cNvGraphicFramePr>
            <a:graphicFrameLocks noGrp="1"/>
          </p:cNvGraphicFramePr>
          <p:nvPr/>
        </p:nvGraphicFramePr>
        <p:xfrm>
          <a:off x="428625" y="1214438"/>
          <a:ext cx="8286751" cy="3537188"/>
        </p:xfrm>
        <a:graphic>
          <a:graphicData uri="http://schemas.openxmlformats.org/drawingml/2006/table">
            <a:tbl>
              <a:tblPr firstRow="1" bandRow="1">
                <a:tableStyleId>{5C22544A-7EE6-4342-B048-85BDC9FD1C3A}</a:tableStyleId>
              </a:tblPr>
              <a:tblGrid>
                <a:gridCol w="2928938"/>
                <a:gridCol w="3286125"/>
                <a:gridCol w="2071688"/>
              </a:tblGrid>
              <a:tr h="639962">
                <a:tc>
                  <a:txBody>
                    <a:bodyPr/>
                    <a:lstStyle/>
                    <a:p>
                      <a:pPr algn="ctr" rtl="1"/>
                      <a:r>
                        <a:rPr lang="fa-IR" sz="1800" dirty="0" smtClean="0">
                          <a:cs typeface="B Lotus" pitchFamily="2" charset="-78"/>
                        </a:rPr>
                        <a:t>هدفگذاري هزينه</a:t>
                      </a:r>
                    </a:p>
                    <a:p>
                      <a:pPr algn="ctr" rtl="1"/>
                      <a:r>
                        <a:rPr lang="fa-IR" sz="1800" dirty="0" smtClean="0">
                          <a:cs typeface="B Lotus" pitchFamily="2" charset="-78"/>
                        </a:rPr>
                        <a:t>(سيستم‌هاي باز)</a:t>
                      </a:r>
                      <a:endParaRPr lang="en-US" sz="1800" dirty="0">
                        <a:cs typeface="B Lotus" pitchFamily="2" charset="-78"/>
                      </a:endParaRPr>
                    </a:p>
                  </a:txBody>
                  <a:tcPr marL="91439" marR="91439" marT="45712" marB="45712"/>
                </a:tc>
                <a:tc>
                  <a:txBody>
                    <a:bodyPr/>
                    <a:lstStyle/>
                    <a:p>
                      <a:pPr algn="ctr" rtl="1"/>
                      <a:r>
                        <a:rPr lang="fa-IR" sz="1800" dirty="0" smtClean="0">
                          <a:cs typeface="B Lotus" pitchFamily="2" charset="-78"/>
                        </a:rPr>
                        <a:t>مديريت هزينه سنتي</a:t>
                      </a:r>
                    </a:p>
                    <a:p>
                      <a:pPr algn="ctr" rtl="1"/>
                      <a:r>
                        <a:rPr lang="fa-IR" sz="1800" dirty="0" smtClean="0">
                          <a:cs typeface="B Lotus" pitchFamily="2" charset="-78"/>
                        </a:rPr>
                        <a:t>(سيستم‌هاي بسته)</a:t>
                      </a:r>
                      <a:endParaRPr lang="en-US" sz="1800" dirty="0">
                        <a:cs typeface="B Lotus" pitchFamily="2" charset="-78"/>
                      </a:endParaRPr>
                    </a:p>
                  </a:txBody>
                  <a:tcPr marL="91439" marR="91439" marT="45712" marB="45712"/>
                </a:tc>
                <a:tc>
                  <a:txBody>
                    <a:bodyPr/>
                    <a:lstStyle/>
                    <a:p>
                      <a:pPr algn="ctr" rtl="1"/>
                      <a:r>
                        <a:rPr lang="fa-IR" sz="1800" dirty="0" smtClean="0">
                          <a:cs typeface="B Lotus" pitchFamily="2" charset="-78"/>
                        </a:rPr>
                        <a:t>مفاهيم تئوري</a:t>
                      </a:r>
                      <a:r>
                        <a:rPr lang="fa-IR" sz="1800" baseline="0" dirty="0" smtClean="0">
                          <a:cs typeface="B Lotus" pitchFamily="2" charset="-78"/>
                        </a:rPr>
                        <a:t> سيستم‌ها</a:t>
                      </a:r>
                      <a:endParaRPr lang="en-US" sz="1800" dirty="0">
                        <a:cs typeface="B Lotus" pitchFamily="2" charset="-78"/>
                      </a:endParaRPr>
                    </a:p>
                  </a:txBody>
                  <a:tcPr marL="91439" marR="91439" marT="45712" marB="45712"/>
                </a:tc>
              </a:tr>
              <a:tr h="717109">
                <a:tc>
                  <a:txBody>
                    <a:bodyPr/>
                    <a:lstStyle/>
                    <a:p>
                      <a:pPr algn="ctr" rtl="1"/>
                      <a:r>
                        <a:rPr lang="fa-IR" sz="1600" b="1" dirty="0" smtClean="0">
                          <a:cs typeface="B Lotus" pitchFamily="2" charset="-78"/>
                        </a:rPr>
                        <a:t>با محيط خارج براي پاسخ‌گويي</a:t>
                      </a:r>
                      <a:r>
                        <a:rPr lang="fa-IR" sz="1600" b="1" baseline="0" dirty="0" smtClean="0">
                          <a:cs typeface="B Lotus" pitchFamily="2" charset="-78"/>
                        </a:rPr>
                        <a:t> به نيازهاي مشتري و رفتارهاي رقابتي تقابل دارد.</a:t>
                      </a:r>
                      <a:endParaRPr lang="en-US" sz="1600" b="1" dirty="0">
                        <a:cs typeface="B Lotus" pitchFamily="2" charset="-78"/>
                      </a:endParaRPr>
                    </a:p>
                  </a:txBody>
                  <a:tcPr marL="91439" marR="91439" marT="45712" marB="45712"/>
                </a:tc>
                <a:tc>
                  <a:txBody>
                    <a:bodyPr/>
                    <a:lstStyle/>
                    <a:p>
                      <a:pPr algn="ctr" rtl="1"/>
                      <a:r>
                        <a:rPr lang="fa-IR" sz="1600" b="1" dirty="0" smtClean="0">
                          <a:cs typeface="B Lotus" pitchFamily="2" charset="-78"/>
                        </a:rPr>
                        <a:t>از</a:t>
                      </a:r>
                      <a:r>
                        <a:rPr lang="fa-IR" sz="1600" b="1" baseline="0" dirty="0" smtClean="0">
                          <a:cs typeface="B Lotus" pitchFamily="2" charset="-78"/>
                        </a:rPr>
                        <a:t> محيط خارجي صرف نظر مي‌کند ـ سيستم هزينه بر کارآيي و محاسبات داخلي تمرکز دارد. </a:t>
                      </a:r>
                      <a:endParaRPr lang="en-US" sz="1600" b="1" dirty="0">
                        <a:cs typeface="B Lotus" pitchFamily="2" charset="-78"/>
                      </a:endParaRPr>
                    </a:p>
                  </a:txBody>
                  <a:tcPr marL="91439" marR="91439" marT="45712" marB="45712"/>
                </a:tc>
                <a:tc>
                  <a:txBody>
                    <a:bodyPr/>
                    <a:lstStyle/>
                    <a:p>
                      <a:pPr algn="ctr" rtl="1"/>
                      <a:r>
                        <a:rPr lang="fa-IR" sz="1600" b="1" dirty="0" smtClean="0">
                          <a:cs typeface="B Lotus" pitchFamily="2" charset="-78"/>
                        </a:rPr>
                        <a:t>ارتباط</a:t>
                      </a:r>
                      <a:r>
                        <a:rPr lang="fa-IR" sz="1600" b="1" baseline="0" dirty="0" smtClean="0">
                          <a:cs typeface="B Lotus" pitchFamily="2" charset="-78"/>
                        </a:rPr>
                        <a:t> با محيط خارجي</a:t>
                      </a:r>
                      <a:endParaRPr lang="en-US" sz="1600" b="1" dirty="0">
                        <a:cs typeface="B Lotus" pitchFamily="2" charset="-78"/>
                      </a:endParaRPr>
                    </a:p>
                  </a:txBody>
                  <a:tcPr marL="91439" marR="91439" marT="45712" marB="45712"/>
                </a:tc>
              </a:tr>
              <a:tr h="822808">
                <a:tc>
                  <a:txBody>
                    <a:bodyPr/>
                    <a:lstStyle/>
                    <a:p>
                      <a:pPr algn="ctr" rtl="1"/>
                      <a:r>
                        <a:rPr lang="fa-IR" sz="1600" b="1" dirty="0" smtClean="0">
                          <a:cs typeface="B Lotus" pitchFamily="2" charset="-78"/>
                        </a:rPr>
                        <a:t>به ارتباطات پيچيده</a:t>
                      </a:r>
                      <a:r>
                        <a:rPr lang="fa-IR" sz="1600" b="1" baseline="0" dirty="0" smtClean="0">
                          <a:cs typeface="B Lotus" pitchFamily="2" charset="-78"/>
                        </a:rPr>
                        <a:t> نهادي در خلال گروه‌هاي کاري و در سراسر زنجيره ارزش توجه دارد.</a:t>
                      </a:r>
                      <a:endParaRPr lang="en-US" sz="1600" b="1" dirty="0">
                        <a:cs typeface="B Lotus" pitchFamily="2" charset="-78"/>
                      </a:endParaRPr>
                    </a:p>
                  </a:txBody>
                  <a:tcPr marL="91439" marR="91439" marT="45712" marB="45712"/>
                </a:tc>
                <a:tc>
                  <a:txBody>
                    <a:bodyPr/>
                    <a:lstStyle/>
                    <a:p>
                      <a:pPr algn="ctr" rtl="1"/>
                      <a:r>
                        <a:rPr lang="fa-IR" sz="1600" b="1" dirty="0" smtClean="0">
                          <a:cs typeface="B Lotus" pitchFamily="2" charset="-78"/>
                        </a:rPr>
                        <a:t>فشار قابل توجهي از گروه‌هاي فرابخشي يا سازمان‌هاي ديگر بر سيستم هزينه وارد نمي‌شود.</a:t>
                      </a:r>
                      <a:endParaRPr lang="en-US" sz="1600" b="1" dirty="0">
                        <a:cs typeface="B Lotus" pitchFamily="2" charset="-78"/>
                      </a:endParaRPr>
                    </a:p>
                  </a:txBody>
                  <a:tcPr marL="91439" marR="91439" marT="45712" marB="45712"/>
                </a:tc>
                <a:tc>
                  <a:txBody>
                    <a:bodyPr/>
                    <a:lstStyle/>
                    <a:p>
                      <a:pPr algn="ctr" rtl="1"/>
                      <a:r>
                        <a:rPr lang="fa-IR" sz="1600" b="1" dirty="0" smtClean="0">
                          <a:cs typeface="B Lotus" pitchFamily="2" charset="-78"/>
                        </a:rPr>
                        <a:t>تعداد متغيرهاي</a:t>
                      </a:r>
                      <a:r>
                        <a:rPr lang="fa-IR" sz="1600" b="1" baseline="0" dirty="0" smtClean="0">
                          <a:cs typeface="B Lotus" pitchFamily="2" charset="-78"/>
                        </a:rPr>
                        <a:t> ملاحظه شده</a:t>
                      </a:r>
                      <a:endParaRPr lang="en-US" sz="1600" b="1" dirty="0">
                        <a:cs typeface="B Lotus" pitchFamily="2" charset="-78"/>
                      </a:endParaRPr>
                    </a:p>
                  </a:txBody>
                  <a:tcPr marL="91439" marR="91439" marT="45712" marB="45712"/>
                </a:tc>
              </a:tr>
              <a:tr h="714248">
                <a:tc>
                  <a:txBody>
                    <a:bodyPr/>
                    <a:lstStyle/>
                    <a:p>
                      <a:pPr algn="ctr" rtl="1"/>
                      <a:r>
                        <a:rPr lang="fa-IR" sz="1600" b="1" dirty="0" smtClean="0">
                          <a:cs typeface="B Lotus" pitchFamily="2" charset="-78"/>
                        </a:rPr>
                        <a:t>قبل از</a:t>
                      </a:r>
                      <a:r>
                        <a:rPr lang="fa-IR" sz="1600" b="1" baseline="0" dirty="0" smtClean="0">
                          <a:cs typeface="B Lotus" pitchFamily="2" charset="-78"/>
                        </a:rPr>
                        <a:t> وقوع، به پيش‌بيني و برنامه‌ريزي هزينه‌هاي محصول قبل از توليد مي‌پردازد.</a:t>
                      </a:r>
                      <a:endParaRPr lang="en-US" sz="1600" b="1" dirty="0">
                        <a:cs typeface="B Lotus" pitchFamily="2" charset="-78"/>
                      </a:endParaRPr>
                    </a:p>
                  </a:txBody>
                  <a:tcPr marL="91439" marR="91439" marT="45712" marB="45712"/>
                </a:tc>
                <a:tc>
                  <a:txBody>
                    <a:bodyPr/>
                    <a:lstStyle/>
                    <a:p>
                      <a:pPr algn="ctr" rtl="1"/>
                      <a:r>
                        <a:rPr lang="fa-IR" sz="1600" b="1" dirty="0" smtClean="0">
                          <a:cs typeface="B Lotus" pitchFamily="2" charset="-78"/>
                        </a:rPr>
                        <a:t>بعد از وقوع، بر پايه هزينه انجام شده و اصلاح خطاها از اطلاعات واريانس</a:t>
                      </a:r>
                      <a:r>
                        <a:rPr lang="fa-IR" sz="1600" b="1" baseline="0" dirty="0" smtClean="0">
                          <a:cs typeface="B Lotus" pitchFamily="2" charset="-78"/>
                        </a:rPr>
                        <a:t> استفاده مي‌شود.</a:t>
                      </a:r>
                      <a:endParaRPr lang="en-US" sz="1600" b="1" dirty="0">
                        <a:cs typeface="B Lotus" pitchFamily="2" charset="-78"/>
                      </a:endParaRPr>
                    </a:p>
                  </a:txBody>
                  <a:tcPr marL="91439" marR="91439" marT="45712" marB="45712"/>
                </a:tc>
                <a:tc>
                  <a:txBody>
                    <a:bodyPr/>
                    <a:lstStyle/>
                    <a:p>
                      <a:pPr algn="ctr" rtl="1"/>
                      <a:r>
                        <a:rPr lang="fa-IR" sz="1600" b="1" dirty="0" smtClean="0">
                          <a:cs typeface="B Lotus" pitchFamily="2" charset="-78"/>
                        </a:rPr>
                        <a:t>نحوه‌ي سامان بخشي</a:t>
                      </a:r>
                      <a:endParaRPr lang="en-US" sz="1600" b="1" dirty="0">
                        <a:cs typeface="B Lotus" pitchFamily="2" charset="-78"/>
                      </a:endParaRPr>
                    </a:p>
                  </a:txBody>
                  <a:tcPr marL="91439" marR="91439" marT="45712" marB="45712"/>
                </a:tc>
              </a:tr>
              <a:tr h="642823">
                <a:tc>
                  <a:txBody>
                    <a:bodyPr/>
                    <a:lstStyle/>
                    <a:p>
                      <a:pPr algn="ctr" rtl="1"/>
                      <a:r>
                        <a:rPr lang="fa-IR" sz="1600" b="1" dirty="0" smtClean="0">
                          <a:cs typeface="B Lotus" pitchFamily="2" charset="-78"/>
                        </a:rPr>
                        <a:t>بهبود مستمر هزينه مشتري و توليد کننده در طول عمر</a:t>
                      </a:r>
                      <a:r>
                        <a:rPr lang="fa-IR" sz="1600" b="1" baseline="0" dirty="0" smtClean="0">
                          <a:cs typeface="B Lotus" pitchFamily="2" charset="-78"/>
                        </a:rPr>
                        <a:t> محصول مد نظر است.</a:t>
                      </a:r>
                      <a:endParaRPr lang="en-US" sz="1600" b="1" dirty="0">
                        <a:cs typeface="B Lotus" pitchFamily="2" charset="-78"/>
                      </a:endParaRPr>
                    </a:p>
                  </a:txBody>
                  <a:tcPr marL="91439" marR="91439" marT="45712" marB="45712"/>
                </a:tc>
                <a:tc>
                  <a:txBody>
                    <a:bodyPr/>
                    <a:lstStyle/>
                    <a:p>
                      <a:pPr algn="ctr" rtl="1"/>
                      <a:r>
                        <a:rPr lang="fa-IR" sz="1600" b="1" dirty="0" smtClean="0">
                          <a:cs typeface="B Lotus" pitchFamily="2" charset="-78"/>
                        </a:rPr>
                        <a:t>هزينه‌ها در حدود از</a:t>
                      </a:r>
                      <a:r>
                        <a:rPr lang="fa-IR" sz="1600" b="1" baseline="0" dirty="0" smtClean="0">
                          <a:cs typeface="B Lotus" pitchFamily="2" charset="-78"/>
                        </a:rPr>
                        <a:t> قبل تعيين شده توسط استانداردها يا بودجه حفظ مي‌شود.</a:t>
                      </a:r>
                      <a:endParaRPr lang="en-US" sz="1600" b="1" dirty="0">
                        <a:cs typeface="B Lotus" pitchFamily="2" charset="-78"/>
                      </a:endParaRPr>
                    </a:p>
                  </a:txBody>
                  <a:tcPr marL="91439" marR="91439" marT="45712" marB="45712"/>
                </a:tc>
                <a:tc>
                  <a:txBody>
                    <a:bodyPr/>
                    <a:lstStyle/>
                    <a:p>
                      <a:pPr algn="ctr" rtl="1"/>
                      <a:r>
                        <a:rPr lang="fa-IR" sz="1600" b="1" dirty="0" smtClean="0">
                          <a:cs typeface="B Lotus" pitchFamily="2" charset="-78"/>
                        </a:rPr>
                        <a:t>هدف از سامان‌بخشي يا کنترل</a:t>
                      </a:r>
                      <a:endParaRPr lang="en-US" sz="1600" b="1" dirty="0">
                        <a:cs typeface="B Lotus" pitchFamily="2" charset="-78"/>
                      </a:endParaRPr>
                    </a:p>
                  </a:txBody>
                  <a:tcPr marL="91439" marR="91439" marT="45712" marB="45712"/>
                </a:tc>
              </a:tr>
            </a:tbl>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642938" y="785813"/>
            <a:ext cx="6500812" cy="5268912"/>
          </a:xfrm>
        </p:spPr>
        <p:txBody>
          <a:bodyPr/>
          <a:lstStyle/>
          <a:p>
            <a:pPr algn="just" rtl="1"/>
            <a:r>
              <a:rPr lang="fa-IR" sz="2400" b="1" smtClean="0">
                <a:cs typeface="B Titr" pitchFamily="2" charset="-78"/>
              </a:rPr>
              <a:t>فرآيند هزينه يابي هدفمند </a:t>
            </a:r>
          </a:p>
          <a:p>
            <a:pPr algn="just" rtl="1"/>
            <a:r>
              <a:rPr lang="fa-IR" sz="2400" b="1" smtClean="0">
                <a:cs typeface="B Lotus" pitchFamily="2" charset="-78"/>
              </a:rPr>
              <a:t>يك سيستم مديريت هزينه است كه به وسيله منابع درآمدي هدايت شده و با محوريت ارباب رجوع، متمركز بر طراحي و چند بخشي مي باشد. هزينه يابي هدفمند، مديريت هزينه را در مراحل اوليه شكل گيري خدمت و يا محصول آغاز نموده و با درگير كردن فعال تمام زنجيره ارزش، در طول عمر محصول توسعه مي بخشد.</a:t>
            </a:r>
          </a:p>
          <a:p>
            <a:pPr algn="just" rtl="1"/>
            <a:r>
              <a:rPr lang="fa-IR" sz="2400" b="1" smtClean="0">
                <a:cs typeface="B Lotus" pitchFamily="2" charset="-78"/>
              </a:rPr>
              <a:t>فرايند تصميم گيري در هزينه يابي هدفمند، در بر گيرنده تيم هاي چند بخشي است كه اعضا آن از واحد هاي مختلف بوده و مسئوليت مديريت هزينه را بر عهده دارند. </a:t>
            </a:r>
          </a:p>
        </p:txBody>
      </p:sp>
      <p:sp>
        <p:nvSpPr>
          <p:cNvPr id="3" name="Slide Number Placeholder 2"/>
          <p:cNvSpPr>
            <a:spLocks noGrp="1"/>
          </p:cNvSpPr>
          <p:nvPr>
            <p:ph type="sldNum" sz="quarter" idx="4294967295"/>
          </p:nvPr>
        </p:nvSpPr>
        <p:spPr>
          <a:xfrm>
            <a:off x="8686800" y="6111875"/>
            <a:ext cx="457200" cy="365125"/>
          </a:xfrm>
          <a:prstGeom prst="rect">
            <a:avLst/>
          </a:prstGeom>
        </p:spPr>
        <p:txBody>
          <a:bodyPr/>
          <a:lstStyle/>
          <a:p>
            <a:pPr>
              <a:defRPr/>
            </a:pPr>
            <a:fld id="{3DB1C2E4-8ECF-46B9-8FCC-F4C3C1F802C2}" type="slidenum">
              <a:rPr lang="en-US"/>
              <a:pPr>
                <a:defRPr/>
              </a:pPr>
              <a:t>16</a:t>
            </a:fld>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ox(in)">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box(in)">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box(in)">
                                      <p:cBhvr>
                                        <p:cTn id="17"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88" y="928688"/>
            <a:ext cx="6000750" cy="5268912"/>
          </a:xfrm>
        </p:spPr>
        <p:txBody>
          <a:bodyPr>
            <a:normAutofit lnSpcReduction="10000"/>
          </a:bodyPr>
          <a:lstStyle/>
          <a:p>
            <a:pPr marL="265176" indent="-265176" algn="just" rtl="1" fontAlgn="auto">
              <a:spcAft>
                <a:spcPts val="0"/>
              </a:spcAft>
              <a:buFont typeface="Arial" charset="0"/>
              <a:buNone/>
              <a:defRPr/>
            </a:pPr>
            <a:r>
              <a:rPr lang="fa-IR" b="1" smtClean="0">
                <a:cs typeface="B Titr" pitchFamily="2" charset="-78"/>
              </a:rPr>
              <a:t>تاكيد در اين هزينه يابي بر پيشگيري است</a:t>
            </a:r>
            <a:r>
              <a:rPr lang="fa-IR" b="1" smtClean="0">
                <a:cs typeface="B Lotus" pitchFamily="2" charset="-78"/>
              </a:rPr>
              <a:t>. اين سيستم بيشتر درمرحله استراتژي و قبل از اجراي فعاليت و ارائه خدمت مورد نظر به كار گرفته مي شود. اگر چه اين سيستم پس از وقوع مشكل و براي درمان آن نيز برنامه هاي مطلوبي پيش بيني كرده است.</a:t>
            </a:r>
          </a:p>
          <a:p>
            <a:pPr marL="265176" indent="-265176" algn="just" rtl="1" fontAlgn="auto">
              <a:spcAft>
                <a:spcPts val="0"/>
              </a:spcAft>
              <a:buFont typeface="Arial" charset="0"/>
              <a:buNone/>
              <a:defRPr/>
            </a:pPr>
            <a:r>
              <a:rPr lang="fa-IR" b="1" smtClean="0">
                <a:cs typeface="B Lotus" pitchFamily="2" charset="-78"/>
              </a:rPr>
              <a:t>در اين سيستم هزينه هدف با توجه به منابع درآمدي قابل وصول مشخص مي گردد. سپس با استفاده از روند سال هاي گذشته و نيز خروجي سيستم هاي بهاي تمام شده، هزينه مورد نياز محاسبه شده و فاصله آن با هزينه هدف مشخص مي گردد.  </a:t>
            </a:r>
          </a:p>
          <a:p>
            <a:pPr marL="265176" indent="-265176" algn="just" rtl="1" fontAlgn="auto">
              <a:spcAft>
                <a:spcPts val="0"/>
              </a:spcAft>
              <a:buFont typeface="Arial" charset="0"/>
              <a:buNone/>
              <a:defRPr/>
            </a:pPr>
            <a:endParaRPr lang="en-US" smtClean="0">
              <a:cs typeface="B Lotus" pitchFamily="2" charset="-78"/>
            </a:endParaRPr>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E4BFAB20-FBF1-44A3-B92A-82260E7E1DA3}" type="slidenum">
              <a:rPr lang="en-US"/>
              <a:pPr>
                <a:defRPr/>
              </a:pPr>
              <a:t>17</a:t>
            </a:fld>
            <a:endParaRPr lang="en-US"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38"/>
            <a:ext cx="6686550" cy="4286250"/>
          </a:xfrm>
        </p:spPr>
        <p:txBody>
          <a:bodyPr/>
          <a:lstStyle/>
          <a:p>
            <a:pPr algn="just" rtl="1"/>
            <a:r>
              <a:rPr lang="fa-IR" b="1" smtClean="0">
                <a:cs typeface="B Lotus" pitchFamily="2" charset="-78"/>
              </a:rPr>
              <a:t>پس از تعيين فاصله هزينه هدف با هزينه مورد نياز كه آن را چالش هزينه مي ناميم، با استفاده از شكست هر يك از خدمات به حلقه هاي تشكيل دهنده آن فعاليت، در ابتدا دقيقا فعاليت ايجاد كننده چالش هزينه شناسايي مي شود.</a:t>
            </a:r>
          </a:p>
          <a:p>
            <a:pPr algn="just" rtl="1"/>
            <a:endParaRPr lang="fa-IR" b="1" smtClean="0">
              <a:cs typeface="B Lotus" pitchFamily="2" charset="-78"/>
            </a:endParaRPr>
          </a:p>
          <a:p>
            <a:pPr algn="just" rtl="1"/>
            <a:r>
              <a:rPr lang="fa-IR" b="1" smtClean="0">
                <a:cs typeface="B Lotus" pitchFamily="2" charset="-78"/>
              </a:rPr>
              <a:t>سپس براي رفع و يا برنامه ريزي و در نتيجه ان، مديريت چالش هزينه، امكان كاهش هزينه آن فعاليت بررسي مي گردد.</a:t>
            </a:r>
            <a:endParaRPr lang="fa-IR" smtClean="0"/>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EECABDC6-C219-48D8-A759-5F435DF8F1E6}" type="slidenum">
              <a:rPr lang="en-US"/>
              <a:pPr>
                <a:defRPr/>
              </a:pPr>
              <a:t>18</a:t>
            </a:fld>
            <a:endParaRPr lang="en-US"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813" y="1071563"/>
            <a:ext cx="6000750" cy="5197475"/>
          </a:xfrm>
        </p:spPr>
        <p:txBody>
          <a:bodyPr/>
          <a:lstStyle/>
          <a:p>
            <a:pPr algn="just" rtl="1"/>
            <a:r>
              <a:rPr lang="fa-IR" b="1" smtClean="0">
                <a:cs typeface="B Lotus" pitchFamily="2" charset="-78"/>
              </a:rPr>
              <a:t>در صورت امكان كاهش هزينه بايد ابتدا فعاليت هاي فاقد ارزش شناسايي شده و با استفاده از روش هاي نوين مثل مهندسي ارزش حذف و يا بهبود يابد.</a:t>
            </a:r>
            <a:endParaRPr lang="fa-IR" smtClean="0"/>
          </a:p>
          <a:p>
            <a:pPr algn="just" rtl="1"/>
            <a:r>
              <a:rPr lang="fa-IR" b="1" smtClean="0">
                <a:cs typeface="B Lotus" pitchFamily="2" charset="-78"/>
              </a:rPr>
              <a:t>همچنين در صورت عدم توانايي براي كاهش هزينه مورد نظر، و يا بروز تبعاتي براي كاهش هزينه مثل كاهش كيفيت خدمات مورد نظر، چالش هزينه ايجاد شده از طريق مديريت هزينه ساير خدمات و احتمالا جابجايي منابع بودجه شده، مديريت مي گردد. </a:t>
            </a:r>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C4341833-EB98-4F0C-B3D0-2CB1E0C1EBB0}" type="slidenum">
              <a:rPr lang="en-US"/>
              <a:pPr>
                <a:defRPr/>
              </a:pPr>
              <a:t>19</a:t>
            </a:fld>
            <a:endParaRPr lang="en-US"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857250" y="1143000"/>
            <a:ext cx="7171134"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rtl="1" eaLnBrk="0" hangingPunct="0"/>
            <a:r>
              <a:rPr lang="ar-SA" altLang="en-US" sz="2400" b="1" dirty="0">
                <a:solidFill>
                  <a:srgbClr val="000066"/>
                </a:solidFill>
                <a:latin typeface="Times New Roman" pitchFamily="18" charset="0"/>
                <a:cs typeface="B Mitra" pitchFamily="2" charset="-78"/>
              </a:rPr>
              <a:t>صرف منابع محدود بر روي موضوعات غيراصلي، جريمه</a:t>
            </a:r>
            <a:r>
              <a:rPr lang="ar-SA" altLang="en-US" sz="2400" b="1" dirty="0">
                <a:solidFill>
                  <a:srgbClr val="000066"/>
                </a:solidFill>
                <a:latin typeface="Times New Roman" pitchFamily="18" charset="0"/>
                <a:cs typeface="Yagut" pitchFamily="2" charset="-78"/>
              </a:rPr>
              <a:t>‌</a:t>
            </a:r>
            <a:r>
              <a:rPr lang="ar-SA" altLang="en-US" sz="2400" b="1" dirty="0">
                <a:solidFill>
                  <a:srgbClr val="000066"/>
                </a:solidFill>
                <a:latin typeface="Times New Roman" pitchFamily="18" charset="0"/>
                <a:cs typeface="B Mitra" pitchFamily="2" charset="-78"/>
              </a:rPr>
              <a:t>اش</a:t>
            </a:r>
            <a:r>
              <a:rPr lang="fa-IR" altLang="en-US" sz="2400" b="1" dirty="0">
                <a:solidFill>
                  <a:srgbClr val="000066"/>
                </a:solidFill>
                <a:latin typeface="Times New Roman" pitchFamily="18" charset="0"/>
                <a:cs typeface="B Mitra" pitchFamily="2" charset="-78"/>
              </a:rPr>
              <a:t> </a:t>
            </a:r>
            <a:r>
              <a:rPr lang="ar-SA" altLang="en-US" sz="2400" b="1" dirty="0">
                <a:solidFill>
                  <a:srgbClr val="000066"/>
                </a:solidFill>
                <a:latin typeface="Times New Roman" pitchFamily="18" charset="0"/>
                <a:cs typeface="B Mitra" pitchFamily="2" charset="-78"/>
              </a:rPr>
              <a:t>واگذاري ميدان به حريفي است كه منابع خود را بر روي منابع اصلي سرمايه</a:t>
            </a:r>
            <a:r>
              <a:rPr lang="ar-SA" altLang="en-US" sz="2400" b="1" dirty="0">
                <a:solidFill>
                  <a:srgbClr val="000066"/>
                </a:solidFill>
                <a:latin typeface="Times New Roman" pitchFamily="18" charset="0"/>
                <a:cs typeface="Yagut" pitchFamily="2" charset="-78"/>
              </a:rPr>
              <a:t>‌</a:t>
            </a:r>
            <a:r>
              <a:rPr lang="ar-SA" altLang="en-US" sz="2400" b="1" dirty="0">
                <a:solidFill>
                  <a:srgbClr val="000066"/>
                </a:solidFill>
                <a:latin typeface="Times New Roman" pitchFamily="18" charset="0"/>
                <a:cs typeface="B Mitra" pitchFamily="2" charset="-78"/>
              </a:rPr>
              <a:t>گذاري كرده است.</a:t>
            </a:r>
          </a:p>
        </p:txBody>
      </p:sp>
      <p:sp>
        <p:nvSpPr>
          <p:cNvPr id="6" name="Slide Number Placeholder 5"/>
          <p:cNvSpPr>
            <a:spLocks noGrp="1"/>
          </p:cNvSpPr>
          <p:nvPr>
            <p:ph type="sldNum" sz="quarter" idx="12"/>
          </p:nvPr>
        </p:nvSpPr>
        <p:spPr/>
        <p:txBody>
          <a:bodyPr/>
          <a:lstStyle/>
          <a:p>
            <a:pPr>
              <a:defRPr/>
            </a:pPr>
            <a:fld id="{986E3CA5-F054-49D5-8D98-EFC941B9DB87}" type="slidenum">
              <a:rPr lang="en-US"/>
              <a:pPr>
                <a:defRPr/>
              </a:pPr>
              <a:t>2</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2492896"/>
            <a:ext cx="5112568" cy="3555969"/>
          </a:xfrm>
          <a:prstGeom prst="rect">
            <a:avLst/>
          </a:prstGeom>
        </p:spPr>
      </p:pic>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88"/>
            <a:ext cx="6615113" cy="5197475"/>
          </a:xfrm>
        </p:spPr>
        <p:txBody>
          <a:bodyPr/>
          <a:lstStyle/>
          <a:p>
            <a:pPr algn="just" rtl="1"/>
            <a:r>
              <a:rPr lang="fa-IR" b="1" smtClean="0">
                <a:cs typeface="B Titr" pitchFamily="2" charset="-78"/>
              </a:rPr>
              <a:t>بنابراين در روش مديريت هزينه با استفاده از هزينه يابي بر مبناي هدف، </a:t>
            </a:r>
          </a:p>
          <a:p>
            <a:pPr algn="just" rtl="1"/>
            <a:r>
              <a:rPr lang="fa-IR" smtClean="0">
                <a:cs typeface="B Lotus" pitchFamily="2" charset="-78"/>
              </a:rPr>
              <a:t>مقدار كاهش و يا افزايش در هزينه از طريق چالش بهاي تما م شده مشخص مي گردد.</a:t>
            </a:r>
          </a:p>
          <a:p>
            <a:pPr algn="just" rtl="1"/>
            <a:r>
              <a:rPr lang="fa-IR" smtClean="0">
                <a:cs typeface="B Lotus" pitchFamily="2" charset="-78"/>
              </a:rPr>
              <a:t>فعاليت مورد نظربراي مديريت هزينه نيز از طريق شكست هر يك از خدمات به حلقه فعاليت تشكيل دهنده فعاليت و محاسبه مجدد چالش هزينه صورت مي پذيرد.</a:t>
            </a:r>
          </a:p>
          <a:p>
            <a:pPr algn="just" rtl="1"/>
            <a:r>
              <a:rPr lang="fa-IR" smtClean="0">
                <a:cs typeface="B Lotus" pitchFamily="2" charset="-78"/>
              </a:rPr>
              <a:t>زمان كاهش هزينه نيز با توجه به ملاحظات اقتصادي، احتماعي و سياسي معين خواهد شد.</a:t>
            </a:r>
          </a:p>
          <a:p>
            <a:pPr algn="just" rtl="1"/>
            <a:endParaRPr lang="fa-IR" smtClean="0">
              <a:cs typeface="B Lotus" pitchFamily="2" charset="-78"/>
            </a:endParaRPr>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79CCBCB3-5506-44E6-A99C-4D011C4F8391}" type="slidenum">
              <a:rPr lang="en-US"/>
              <a:pPr>
                <a:defRPr/>
              </a:pPr>
              <a:t>20</a:t>
            </a:fld>
            <a:endParaRPr lang="en-US"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2BFFCB58-E635-4C6B-9CCA-31E5497C60EA}" type="slidenum">
              <a:rPr lang="en-US"/>
              <a:pPr>
                <a:defRPr/>
              </a:pPr>
              <a:t>21</a:t>
            </a:fld>
            <a:endParaRPr lang="en-US" dirty="0"/>
          </a:p>
        </p:txBody>
      </p:sp>
      <p:pic>
        <p:nvPicPr>
          <p:cNvPr id="26627" name="Picture 7" descr="Untitle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0063" y="428625"/>
            <a:ext cx="6729412" cy="585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08A0D36F-89CC-4F32-A09D-940CB229E8B9}" type="slidenum">
              <a:rPr lang="en-US"/>
              <a:pPr>
                <a:defRPr/>
              </a:pPr>
              <a:t>22</a:t>
            </a:fld>
            <a:endParaRPr lang="en-US" dirty="0"/>
          </a:p>
        </p:txBody>
      </p:sp>
      <p:pic>
        <p:nvPicPr>
          <p:cNvPr id="27651" name="Picture 7" descr="Untitled٢.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5813" y="642938"/>
            <a:ext cx="6229350" cy="585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rtl="1" fontAlgn="auto">
              <a:spcAft>
                <a:spcPts val="0"/>
              </a:spcAft>
              <a:defRPr/>
            </a:pPr>
            <a:r>
              <a:rPr lang="ar-SA" sz="4000" smtClean="0">
                <a:solidFill>
                  <a:schemeClr val="accent1">
                    <a:tint val="88000"/>
                    <a:satMod val="150000"/>
                  </a:schemeClr>
                </a:solidFill>
                <a:cs typeface="B Jadid" pitchFamily="2" charset="-78"/>
              </a:rPr>
              <a:t>ماتريس انتخاب استراتژي مناسب</a:t>
            </a:r>
            <a:endParaRPr lang="en-US" sz="4000" smtClean="0">
              <a:solidFill>
                <a:schemeClr val="accent1">
                  <a:tint val="88000"/>
                  <a:satMod val="150000"/>
                </a:schemeClr>
              </a:solidFill>
              <a:cs typeface="B Jadid" pitchFamily="2" charset="-78"/>
            </a:endParaRPr>
          </a:p>
        </p:txBody>
      </p:sp>
      <p:sp>
        <p:nvSpPr>
          <p:cNvPr id="21507" name="Content Placeholder 2"/>
          <p:cNvSpPr>
            <a:spLocks noGrp="1"/>
          </p:cNvSpPr>
          <p:nvPr>
            <p:ph idx="1"/>
          </p:nvPr>
        </p:nvSpPr>
        <p:spPr/>
        <p:txBody>
          <a:bodyPr/>
          <a:lstStyle/>
          <a:p>
            <a:pPr algn="r" rtl="1">
              <a:buFont typeface="Wingdings 2" pitchFamily="18" charset="2"/>
              <a:buNone/>
            </a:pPr>
            <a:r>
              <a:rPr lang="ar-SA" smtClean="0">
                <a:cs typeface="B Lotus" pitchFamily="2" charset="-78"/>
              </a:rPr>
              <a:t>ماتريس انتخاب استراتژي مناسب را مي‌توان براساس دو بعد مهم زير بنا كرد</a:t>
            </a:r>
            <a:r>
              <a:rPr lang="en-US" smtClean="0">
                <a:cs typeface="B Lotus" pitchFamily="2" charset="-78"/>
              </a:rPr>
              <a:t>:</a:t>
            </a:r>
            <a:br>
              <a:rPr lang="en-US" smtClean="0">
                <a:cs typeface="B Lotus" pitchFamily="2" charset="-78"/>
              </a:rPr>
            </a:br>
            <a:r>
              <a:rPr lang="fa-IR" smtClean="0">
                <a:cs typeface="B Lotus" pitchFamily="2" charset="-78"/>
              </a:rPr>
              <a:t>1. </a:t>
            </a:r>
            <a:r>
              <a:rPr lang="ar-SA" smtClean="0">
                <a:cs typeface="B Lotus" pitchFamily="2" charset="-78"/>
              </a:rPr>
              <a:t>اهميت كاركرد براي مشتري</a:t>
            </a:r>
            <a:r>
              <a:rPr lang="en-US" smtClean="0">
                <a:cs typeface="B Lotus" pitchFamily="2" charset="-78"/>
              </a:rPr>
              <a:t/>
            </a:r>
            <a:br>
              <a:rPr lang="en-US" smtClean="0">
                <a:cs typeface="B Lotus" pitchFamily="2" charset="-78"/>
              </a:rPr>
            </a:br>
            <a:r>
              <a:rPr lang="fa-IR" smtClean="0">
                <a:cs typeface="B Lotus" pitchFamily="2" charset="-78"/>
              </a:rPr>
              <a:t>2.</a:t>
            </a:r>
            <a:r>
              <a:rPr lang="en-US" smtClean="0">
                <a:cs typeface="B Lotus" pitchFamily="2" charset="-78"/>
              </a:rPr>
              <a:t> </a:t>
            </a:r>
            <a:r>
              <a:rPr lang="ar-SA" smtClean="0">
                <a:cs typeface="B Lotus" pitchFamily="2" charset="-78"/>
              </a:rPr>
              <a:t>توان سازمان در كاهش هزينه‌ها</a:t>
            </a:r>
            <a:endParaRPr lang="fa-IR" smtClean="0">
              <a:cs typeface="B Lotus" pitchFamily="2" charset="-78"/>
            </a:endParaRPr>
          </a:p>
          <a:p>
            <a:pPr algn="r" rtl="1">
              <a:buFont typeface="Wingdings 2" pitchFamily="18" charset="2"/>
              <a:buNone/>
            </a:pPr>
            <a:r>
              <a:rPr lang="en-US" smtClean="0">
                <a:cs typeface="B Lotus" pitchFamily="2" charset="-78"/>
              </a:rPr>
              <a:t/>
            </a:r>
            <a:br>
              <a:rPr lang="en-US" smtClean="0">
                <a:cs typeface="B Lotus" pitchFamily="2" charset="-78"/>
              </a:rPr>
            </a:br>
            <a:endParaRPr lang="en-US" smtClean="0">
              <a:cs typeface="B Lotus" pitchFamily="2" charset="-78"/>
            </a:endParaRPr>
          </a:p>
        </p:txBody>
      </p:sp>
      <p:sp>
        <p:nvSpPr>
          <p:cNvPr id="6" name="Slide Number Placeholder 5"/>
          <p:cNvSpPr>
            <a:spLocks noGrp="1"/>
          </p:cNvSpPr>
          <p:nvPr>
            <p:ph type="sldNum" sz="quarter" idx="4294967295"/>
          </p:nvPr>
        </p:nvSpPr>
        <p:spPr>
          <a:xfrm>
            <a:off x="8686800" y="6111875"/>
            <a:ext cx="457200" cy="365125"/>
          </a:xfrm>
          <a:prstGeom prst="rect">
            <a:avLst/>
          </a:prstGeom>
        </p:spPr>
        <p:txBody>
          <a:bodyPr/>
          <a:lstStyle/>
          <a:p>
            <a:pPr>
              <a:defRPr/>
            </a:pPr>
            <a:fld id="{F5709BC1-76FB-4911-AB6F-83E3222F74A7}" type="slidenum">
              <a:rPr lang="en-US"/>
              <a:pPr>
                <a:defRPr/>
              </a:pPr>
              <a:t>23</a:t>
            </a:fld>
            <a:endParaRPr lang="en-US" dirty="0"/>
          </a:p>
        </p:txBody>
      </p:sp>
      <p:graphicFrame>
        <p:nvGraphicFramePr>
          <p:cNvPr id="4" name="Table 3"/>
          <p:cNvGraphicFramePr>
            <a:graphicFrameLocks noGrp="1"/>
          </p:cNvGraphicFramePr>
          <p:nvPr/>
        </p:nvGraphicFramePr>
        <p:xfrm>
          <a:off x="1428728" y="3857628"/>
          <a:ext cx="6215106" cy="2574167"/>
        </p:xfrm>
        <a:graphic>
          <a:graphicData uri="http://schemas.openxmlformats.org/drawingml/2006/table">
            <a:tbl>
              <a:tblPr rtl="1"/>
              <a:tblGrid>
                <a:gridCol w="1923723"/>
                <a:gridCol w="1950031"/>
                <a:gridCol w="1009544"/>
                <a:gridCol w="1331808"/>
              </a:tblGrid>
              <a:tr h="525530">
                <a:tc gridSpan="2">
                  <a:txBody>
                    <a:bodyPr/>
                    <a:lstStyle/>
                    <a:p>
                      <a:pPr marL="0" marR="0" algn="ctr" rtl="1">
                        <a:spcBef>
                          <a:spcPts val="0"/>
                        </a:spcBef>
                        <a:spcAft>
                          <a:spcPts val="0"/>
                        </a:spcAft>
                      </a:pPr>
                      <a:r>
                        <a:rPr lang="ar-SA" sz="2000" b="1" dirty="0" smtClean="0">
                          <a:latin typeface="Times New Roman"/>
                          <a:ea typeface="Times New Roman"/>
                          <a:cs typeface="B Nazanin"/>
                        </a:rPr>
                        <a:t>اهميت </a:t>
                      </a:r>
                      <a:r>
                        <a:rPr lang="ar-SA" sz="2000" b="1" dirty="0">
                          <a:latin typeface="Times New Roman"/>
                          <a:ea typeface="Times New Roman"/>
                          <a:cs typeface="B Nazanin"/>
                        </a:rPr>
                        <a:t>کارکرد </a:t>
                      </a:r>
                      <a:r>
                        <a:rPr lang="ar-SA" sz="2000" b="1" dirty="0" smtClean="0">
                          <a:latin typeface="Times New Roman"/>
                          <a:ea typeface="Times New Roman"/>
                          <a:cs typeface="B Nazanin"/>
                        </a:rPr>
                        <a:t>براي مشتري</a:t>
                      </a:r>
                      <a:endParaRPr lang="en-US" sz="20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rtl="1">
                        <a:spcBef>
                          <a:spcPts val="0"/>
                        </a:spcBef>
                        <a:spcAft>
                          <a:spcPts val="0"/>
                        </a:spcAft>
                      </a:pPr>
                      <a:endParaRPr lang="ar-SA" sz="2000" b="1" dirty="0">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rowSpan="4">
                  <a:txBody>
                    <a:bodyPr/>
                    <a:lstStyle/>
                    <a:p>
                      <a:pPr marL="71755" marR="71755" algn="ctr" rtl="1">
                        <a:spcBef>
                          <a:spcPts val="0"/>
                        </a:spcBef>
                        <a:spcAft>
                          <a:spcPts val="0"/>
                        </a:spcAft>
                      </a:pPr>
                      <a:r>
                        <a:rPr lang="ar-SA" sz="2000" b="1">
                          <a:latin typeface="Times New Roman"/>
                          <a:ea typeface="Times New Roman"/>
                          <a:cs typeface="B Nazanin"/>
                        </a:rPr>
                        <a:t>توان سازمان در كاهش هزينه‌ها</a:t>
                      </a:r>
                      <a:endParaRPr lang="en-US" sz="2000" b="1">
                        <a:latin typeface="Times New Roman"/>
                        <a:ea typeface="Times New Roman"/>
                        <a:cs typeface="Arial"/>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859">
                <a:tc>
                  <a:txBody>
                    <a:bodyPr/>
                    <a:lstStyle/>
                    <a:p>
                      <a:pPr marL="0" marR="0" algn="ctr" rtl="1">
                        <a:spcBef>
                          <a:spcPts val="0"/>
                        </a:spcBef>
                        <a:spcAft>
                          <a:spcPts val="0"/>
                        </a:spcAft>
                      </a:pPr>
                      <a:r>
                        <a:rPr lang="ar-SA" sz="2000" b="1" dirty="0" smtClean="0">
                          <a:latin typeface="Times New Roman"/>
                          <a:ea typeface="Times New Roman"/>
                          <a:cs typeface="B Nazanin"/>
                        </a:rPr>
                        <a:t>بالا</a:t>
                      </a:r>
                      <a:endParaRPr lang="en-US" sz="20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000" b="1" dirty="0" smtClean="0">
                          <a:latin typeface="Times New Roman"/>
                          <a:ea typeface="Times New Roman"/>
                          <a:cs typeface="B Nazanin"/>
                        </a:rPr>
                        <a:t>پايين</a:t>
                      </a:r>
                      <a:endParaRPr lang="en-US" sz="20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rtl="1">
                        <a:spcBef>
                          <a:spcPts val="0"/>
                        </a:spcBef>
                        <a:spcAft>
                          <a:spcPts val="0"/>
                        </a:spcAft>
                      </a:pPr>
                      <a:endParaRPr lang="ar-SA" sz="2000" dirty="0">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613685">
                <a:tc>
                  <a:txBody>
                    <a:bodyPr/>
                    <a:lstStyle/>
                    <a:p>
                      <a:pPr marL="0" marR="0" algn="ctr" rtl="1">
                        <a:spcBef>
                          <a:spcPts val="0"/>
                        </a:spcBef>
                        <a:spcAft>
                          <a:spcPts val="0"/>
                        </a:spcAft>
                      </a:pPr>
                      <a:r>
                        <a:rPr lang="fa-IR" sz="2000" b="1" dirty="0" smtClean="0">
                          <a:latin typeface="Times New Roman"/>
                          <a:ea typeface="Times New Roman"/>
                          <a:cs typeface="B Nazanin"/>
                        </a:rPr>
                        <a:t>4</a:t>
                      </a:r>
                      <a:endParaRPr lang="en-US" sz="20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000" b="1" dirty="0">
                          <a:latin typeface="Times New Roman"/>
                          <a:ea typeface="Times New Roman"/>
                          <a:cs typeface="B Nazanin"/>
                        </a:rPr>
                        <a:t>1</a:t>
                      </a:r>
                      <a:endParaRPr lang="en-US" sz="20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rtl="1">
                        <a:spcBef>
                          <a:spcPts val="0"/>
                        </a:spcBef>
                        <a:spcAft>
                          <a:spcPts val="0"/>
                        </a:spcAft>
                      </a:pPr>
                      <a:r>
                        <a:rPr lang="ar-SA" sz="2000" b="1" dirty="0" smtClean="0">
                          <a:latin typeface="Times New Roman"/>
                          <a:ea typeface="Times New Roman"/>
                          <a:cs typeface="B Nazanin"/>
                        </a:rPr>
                        <a:t>پايين</a:t>
                      </a:r>
                      <a:endParaRPr lang="en-US" sz="2000" b="1" dirty="0">
                        <a:latin typeface="Times New Roman"/>
                        <a:ea typeface="Times New Roman"/>
                        <a:cs typeface="Arial"/>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714380">
                <a:tc>
                  <a:txBody>
                    <a:bodyPr/>
                    <a:lstStyle/>
                    <a:p>
                      <a:pPr marL="0" marR="0" algn="ctr" rtl="1">
                        <a:spcBef>
                          <a:spcPts val="0"/>
                        </a:spcBef>
                        <a:spcAft>
                          <a:spcPts val="0"/>
                        </a:spcAft>
                      </a:pPr>
                      <a:r>
                        <a:rPr lang="fa-IR" sz="2000" b="1" dirty="0" smtClean="0">
                          <a:latin typeface="Times New Roman"/>
                          <a:ea typeface="Times New Roman"/>
                          <a:cs typeface="B Nazanin"/>
                        </a:rPr>
                        <a:t>3</a:t>
                      </a:r>
                      <a:endParaRPr lang="en-US" sz="20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2000" b="1" dirty="0" smtClean="0">
                          <a:latin typeface="Times New Roman"/>
                          <a:ea typeface="Times New Roman"/>
                          <a:cs typeface="B Nazanin"/>
                        </a:rPr>
                        <a:t>2</a:t>
                      </a:r>
                      <a:endParaRPr lang="en-US" sz="20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71755" algn="ctr" rtl="1">
                        <a:spcBef>
                          <a:spcPts val="0"/>
                        </a:spcBef>
                        <a:spcAft>
                          <a:spcPts val="0"/>
                        </a:spcAft>
                      </a:pPr>
                      <a:r>
                        <a:rPr lang="ar-SA" sz="2000" b="1" dirty="0">
                          <a:latin typeface="Times New Roman"/>
                          <a:ea typeface="Times New Roman"/>
                          <a:cs typeface="B Nazanin"/>
                        </a:rPr>
                        <a:t>بالا</a:t>
                      </a:r>
                      <a:endParaRPr lang="en-US" sz="2000" b="1" dirty="0">
                        <a:latin typeface="Times New Roman"/>
                        <a:ea typeface="Times New Roman"/>
                        <a:cs typeface="Arial"/>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16713">
                <a:tc gridSpan="4">
                  <a:txBody>
                    <a:bodyPr/>
                    <a:lstStyle/>
                    <a:p>
                      <a:pPr marL="0" marR="0" algn="ctr" rtl="1">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8678"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fa-I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wheel(4)">
                                      <p:cBhvr>
                                        <p:cTn id="7" dur="5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checkerboard(across)">
                                      <p:cBhvr>
                                        <p:cTn id="12" dur="5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checkerboard(across)">
                                      <p:cBhvr>
                                        <p:cTn id="17"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25"/>
            <a:ext cx="8229600" cy="989013"/>
          </a:xfrm>
        </p:spPr>
        <p:txBody>
          <a:bodyPr rtlCol="0" anchor="t">
            <a:normAutofit fontScale="90000"/>
          </a:bodyPr>
          <a:lstStyle/>
          <a:p>
            <a:pPr fontAlgn="auto">
              <a:spcAft>
                <a:spcPts val="0"/>
              </a:spcAft>
              <a:defRPr/>
            </a:pPr>
            <a:r>
              <a:rPr lang="ar-SA" dirty="0" smtClean="0">
                <a:solidFill>
                  <a:schemeClr val="accent1">
                    <a:tint val="88000"/>
                    <a:satMod val="150000"/>
                  </a:schemeClr>
                </a:solidFill>
                <a:cs typeface="2  Lotus" pitchFamily="2" charset="-78"/>
              </a:rPr>
              <a:t>بنابراين مي‌توان گفت</a:t>
            </a:r>
            <a:r>
              <a:rPr lang="en-US" dirty="0" smtClean="0">
                <a:solidFill>
                  <a:schemeClr val="accent1">
                    <a:tint val="88000"/>
                    <a:satMod val="150000"/>
                  </a:schemeClr>
                </a:solidFill>
                <a:cs typeface="2  Lotus" pitchFamily="2" charset="-78"/>
              </a:rPr>
              <a:t/>
            </a:r>
            <a:br>
              <a:rPr lang="en-US" dirty="0" smtClean="0">
                <a:solidFill>
                  <a:schemeClr val="accent1">
                    <a:tint val="88000"/>
                    <a:satMod val="150000"/>
                  </a:schemeClr>
                </a:solidFill>
                <a:cs typeface="2  Lotus" pitchFamily="2" charset="-78"/>
              </a:rPr>
            </a:br>
            <a:endParaRPr lang="en-US" dirty="0">
              <a:solidFill>
                <a:schemeClr val="accent1">
                  <a:tint val="88000"/>
                  <a:satMod val="150000"/>
                </a:schemeClr>
              </a:solidFill>
              <a:cs typeface="2  Lotus" pitchFamily="2" charset="-78"/>
            </a:endParaRPr>
          </a:p>
        </p:txBody>
      </p:sp>
      <p:sp>
        <p:nvSpPr>
          <p:cNvPr id="22531" name="Content Placeholder 2"/>
          <p:cNvSpPr>
            <a:spLocks noGrp="1"/>
          </p:cNvSpPr>
          <p:nvPr>
            <p:ph idx="1"/>
          </p:nvPr>
        </p:nvSpPr>
        <p:spPr>
          <a:xfrm>
            <a:off x="428625" y="1143000"/>
            <a:ext cx="6858000" cy="4740275"/>
          </a:xfrm>
        </p:spPr>
        <p:txBody>
          <a:bodyPr>
            <a:normAutofit lnSpcReduction="10000"/>
          </a:bodyPr>
          <a:lstStyle/>
          <a:p>
            <a:pPr marL="265176" indent="-265176" algn="r" rtl="1" fontAlgn="auto">
              <a:spcAft>
                <a:spcPts val="0"/>
              </a:spcAft>
              <a:buFont typeface="Arial" charset="0"/>
              <a:buNone/>
              <a:defRPr/>
            </a:pPr>
            <a:r>
              <a:rPr lang="fa-IR" sz="2500" smtClean="0">
                <a:cs typeface="B Lotus" pitchFamily="2" charset="-78"/>
              </a:rPr>
              <a:t>    1- اگ</a:t>
            </a:r>
            <a:r>
              <a:rPr lang="ar-SA" sz="2500" smtClean="0">
                <a:cs typeface="B Lotus" pitchFamily="2" charset="-78"/>
              </a:rPr>
              <a:t>ر اهميت كاركرد براي مشتري، پايين و توان سازمان در كاهش هزينه پايين باشد، بايد استراتژي مديريت كاركرد را انتخاب كرد</a:t>
            </a:r>
            <a:r>
              <a:rPr lang="en-US" sz="2500" smtClean="0">
                <a:cs typeface="B Lotus" pitchFamily="2" charset="-78"/>
              </a:rPr>
              <a:t>.</a:t>
            </a:r>
            <a:endParaRPr lang="fa-IR" sz="2500" smtClean="0">
              <a:cs typeface="B Lotus" pitchFamily="2" charset="-78"/>
            </a:endParaRPr>
          </a:p>
          <a:p>
            <a:pPr marL="265176" indent="-265176" algn="r" rtl="1" fontAlgn="auto">
              <a:spcAft>
                <a:spcPts val="0"/>
              </a:spcAft>
              <a:buFont typeface="Arial" charset="0"/>
              <a:buNone/>
              <a:defRPr/>
            </a:pPr>
            <a:endParaRPr lang="fa-IR" sz="2500" smtClean="0">
              <a:cs typeface="B Lotus" pitchFamily="2" charset="-78"/>
            </a:endParaRPr>
          </a:p>
          <a:p>
            <a:pPr marL="265176" indent="-265176" algn="r" rtl="1" fontAlgn="auto">
              <a:spcAft>
                <a:spcPts val="0"/>
              </a:spcAft>
              <a:buFont typeface="Arial" charset="0"/>
              <a:buNone/>
              <a:defRPr/>
            </a:pPr>
            <a:r>
              <a:rPr lang="fa-IR" sz="2500" smtClean="0">
                <a:cs typeface="B Lotus" pitchFamily="2" charset="-78"/>
              </a:rPr>
              <a:t>     2-</a:t>
            </a:r>
            <a:r>
              <a:rPr lang="ar-SA" sz="2500" smtClean="0">
                <a:cs typeface="B Lotus" pitchFamily="2" charset="-78"/>
              </a:rPr>
              <a:t>اگر اهميت كاركرد براي مشتري، پايين وتوان سازمان در كاهش هزينه بالا باشد، بايد استراتژي تركيبي را انتخاب كرد</a:t>
            </a:r>
            <a:r>
              <a:rPr lang="en-US" sz="2500" smtClean="0">
                <a:cs typeface="B Lotus" pitchFamily="2" charset="-78"/>
              </a:rPr>
              <a:t>. </a:t>
            </a:r>
            <a:endParaRPr lang="fa-IR" sz="2500" smtClean="0">
              <a:cs typeface="B Lotus" pitchFamily="2" charset="-78"/>
            </a:endParaRPr>
          </a:p>
          <a:p>
            <a:pPr marL="265176" indent="-265176" algn="r" rtl="1" fontAlgn="auto">
              <a:spcAft>
                <a:spcPts val="0"/>
              </a:spcAft>
              <a:buFont typeface="Arial" charset="0"/>
              <a:buNone/>
              <a:defRPr/>
            </a:pPr>
            <a:r>
              <a:rPr lang="en-US" sz="2500" smtClean="0">
                <a:cs typeface="B Lotus" pitchFamily="2" charset="-78"/>
              </a:rPr>
              <a:t/>
            </a:r>
            <a:br>
              <a:rPr lang="en-US" sz="2500" smtClean="0">
                <a:cs typeface="B Lotus" pitchFamily="2" charset="-78"/>
              </a:rPr>
            </a:br>
            <a:r>
              <a:rPr lang="fa-IR" sz="2500" smtClean="0">
                <a:cs typeface="B Lotus" pitchFamily="2" charset="-78"/>
              </a:rPr>
              <a:t>3</a:t>
            </a:r>
            <a:r>
              <a:rPr lang="en-US" sz="2500" smtClean="0">
                <a:cs typeface="B Lotus" pitchFamily="2" charset="-78"/>
              </a:rPr>
              <a:t>- </a:t>
            </a:r>
            <a:r>
              <a:rPr lang="ar-SA" sz="2500" smtClean="0">
                <a:cs typeface="B Lotus" pitchFamily="2" charset="-78"/>
              </a:rPr>
              <a:t>اگر اهميت كاركرد براي مشتري، بالا و توان سازمان در كاهش هزينه بالا باشد، بايد استراتژي مديريت هزينه را انتخاب كرد</a:t>
            </a:r>
            <a:r>
              <a:rPr lang="en-US" sz="2500" smtClean="0">
                <a:cs typeface="B Lotus" pitchFamily="2" charset="-78"/>
              </a:rPr>
              <a:t>.</a:t>
            </a:r>
            <a:endParaRPr lang="fa-IR" sz="2500" smtClean="0">
              <a:cs typeface="B Lotus" pitchFamily="2" charset="-78"/>
            </a:endParaRPr>
          </a:p>
          <a:p>
            <a:pPr marL="265176" indent="-265176" algn="r" rtl="1" fontAlgn="auto">
              <a:spcAft>
                <a:spcPts val="0"/>
              </a:spcAft>
              <a:buFont typeface="Arial" charset="0"/>
              <a:buNone/>
              <a:defRPr/>
            </a:pPr>
            <a:r>
              <a:rPr lang="en-US" sz="2500" smtClean="0">
                <a:cs typeface="B Lotus" pitchFamily="2" charset="-78"/>
              </a:rPr>
              <a:t/>
            </a:r>
            <a:br>
              <a:rPr lang="en-US" sz="2500" smtClean="0">
                <a:cs typeface="B Lotus" pitchFamily="2" charset="-78"/>
              </a:rPr>
            </a:br>
            <a:r>
              <a:rPr lang="fa-IR" sz="2500" smtClean="0">
                <a:cs typeface="B Lotus" pitchFamily="2" charset="-78"/>
              </a:rPr>
              <a:t>4</a:t>
            </a:r>
            <a:r>
              <a:rPr lang="en-US" sz="2500" smtClean="0">
                <a:cs typeface="B Lotus" pitchFamily="2" charset="-78"/>
              </a:rPr>
              <a:t>- </a:t>
            </a:r>
            <a:r>
              <a:rPr lang="ar-SA" sz="2500" smtClean="0">
                <a:cs typeface="B Lotus" pitchFamily="2" charset="-78"/>
              </a:rPr>
              <a:t>اگر اهميت كاركرد براي مشتري، بالا و توان سازمان در كاهش هزينه پايين باشد، بايد استراتژي تركيبي را انتخاب كرد</a:t>
            </a:r>
            <a:r>
              <a:rPr lang="en-US" sz="2500" smtClean="0">
                <a:cs typeface="B Lotus" pitchFamily="2" charset="-78"/>
              </a:rPr>
              <a:t>. </a:t>
            </a:r>
          </a:p>
          <a:p>
            <a:pPr marL="265176" indent="-265176" algn="r" rtl="1" fontAlgn="auto">
              <a:spcAft>
                <a:spcPts val="0"/>
              </a:spcAft>
              <a:buFont typeface="Wingdings 2"/>
              <a:buChar char=""/>
              <a:defRPr/>
            </a:pPr>
            <a:endParaRPr lang="en-US" sz="2500" smtClean="0">
              <a:cs typeface="B Lotus" pitchFamily="2" charset="-78"/>
            </a:endParaRPr>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80AB01A4-EE35-48BE-BF55-B6DEE2D8738B}" type="slidenum">
              <a:rPr lang="en-US"/>
              <a:pPr>
                <a:defRPr/>
              </a:pPr>
              <a:t>24</a:t>
            </a:fld>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box(in)">
                                      <p:cBhvr>
                                        <p:cTn id="12" dur="500"/>
                                        <p:tgtEl>
                                          <p:spTgt spid="225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box(in)">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box(in)">
                                      <p:cBhvr>
                                        <p:cTn id="22" dur="500"/>
                                        <p:tgtEl>
                                          <p:spTgt spid="225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box(in)">
                                      <p:cBhvr>
                                        <p:cTn id="27" dur="5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a:xfrm>
            <a:off x="457200" y="285750"/>
            <a:ext cx="6472238" cy="785813"/>
          </a:xfrm>
        </p:spPr>
        <p:txBody>
          <a:bodyPr/>
          <a:lstStyle/>
          <a:p>
            <a:pPr fontAlgn="auto">
              <a:spcAft>
                <a:spcPts val="0"/>
              </a:spcAft>
              <a:defRPr/>
            </a:pPr>
            <a:r>
              <a:rPr lang="fa-IR" smtClean="0">
                <a:solidFill>
                  <a:schemeClr val="accent1">
                    <a:tint val="88000"/>
                    <a:satMod val="150000"/>
                  </a:schemeClr>
                </a:solidFill>
                <a:cs typeface="B Titr" pitchFamily="2" charset="-78"/>
              </a:rPr>
              <a:t>مديريت هزينه در رويكرد جديد </a:t>
            </a:r>
          </a:p>
        </p:txBody>
      </p:sp>
      <p:sp>
        <p:nvSpPr>
          <p:cNvPr id="3" name="Content Placeholder 2"/>
          <p:cNvSpPr>
            <a:spLocks noGrp="1"/>
          </p:cNvSpPr>
          <p:nvPr>
            <p:ph idx="1"/>
          </p:nvPr>
        </p:nvSpPr>
        <p:spPr>
          <a:xfrm>
            <a:off x="457200" y="1214438"/>
            <a:ext cx="6615113" cy="4911725"/>
          </a:xfrm>
        </p:spPr>
        <p:txBody>
          <a:bodyPr>
            <a:normAutofit lnSpcReduction="10000"/>
          </a:bodyPr>
          <a:lstStyle/>
          <a:p>
            <a:pPr marL="265176" indent="-265176" algn="just" rtl="1" fontAlgn="auto">
              <a:spcAft>
                <a:spcPts val="0"/>
              </a:spcAft>
              <a:buFont typeface="Wingdings 2"/>
              <a:buChar char=""/>
              <a:defRPr/>
            </a:pPr>
            <a:r>
              <a:rPr lang="ar-SA" sz="2400" b="1" smtClean="0">
                <a:cs typeface="B Lotus" pitchFamily="2" charset="-78"/>
              </a:rPr>
              <a:t>مديران ارشد سازمان ها از ديرباز "مديريت هزينه" را موضوعي نامرتبط با راهبرد و رهيافت هاي کلان مي پنداشتند</a:t>
            </a:r>
            <a:r>
              <a:rPr lang="fa-IR" sz="2400" b="1" smtClean="0">
                <a:cs typeface="B Lotus" pitchFamily="2" charset="-78"/>
              </a:rPr>
              <a:t>.</a:t>
            </a:r>
          </a:p>
          <a:p>
            <a:pPr marL="265176" indent="-265176" algn="just" rtl="1" fontAlgn="auto">
              <a:spcAft>
                <a:spcPts val="0"/>
              </a:spcAft>
              <a:buFont typeface="Wingdings 2"/>
              <a:buChar char=""/>
              <a:defRPr/>
            </a:pPr>
            <a:r>
              <a:rPr lang="ar-SA" sz="2400" b="1" smtClean="0">
                <a:cs typeface="B Lotus" pitchFamily="2" charset="-78"/>
              </a:rPr>
              <a:t>از نظر آنان مديريت هزينه صرفا در ملاحظات تنگ نظرانه صرفه جويي مالي از طريق کاهش و تعديل کارکنان سازمان و کاهش بودجه هاي تحقيقاتي و سرمايه گذاري خلاصه مي شد.</a:t>
            </a:r>
            <a:endParaRPr lang="fa-IR" sz="2400" b="1" smtClean="0">
              <a:cs typeface="B Lotus" pitchFamily="2" charset="-78"/>
            </a:endParaRPr>
          </a:p>
          <a:p>
            <a:pPr marL="265176" indent="-265176" algn="just" rtl="1" fontAlgn="auto">
              <a:spcAft>
                <a:spcPts val="0"/>
              </a:spcAft>
              <a:buFont typeface="Wingdings 2"/>
              <a:buChar char=""/>
              <a:defRPr/>
            </a:pPr>
            <a:r>
              <a:rPr lang="ar-SA" sz="2400" b="1" smtClean="0">
                <a:cs typeface="B Lotus" pitchFamily="2" charset="-78"/>
              </a:rPr>
              <a:t>در تعريف جديد، مديريت هزينه عبارتست از مجموعه اقداماتي که مديريت براي تامين رضايتمندي مشتريان</a:t>
            </a:r>
            <a:r>
              <a:rPr lang="fa-IR" sz="2400" b="1" smtClean="0">
                <a:cs typeface="B Lotus" pitchFamily="2" charset="-78"/>
              </a:rPr>
              <a:t> و ارباب رجوع</a:t>
            </a:r>
            <a:r>
              <a:rPr lang="ar-SA" sz="2400" b="1" smtClean="0">
                <a:cs typeface="B Lotus" pitchFamily="2" charset="-78"/>
              </a:rPr>
              <a:t>، همراه با کنترل و کاهش مستمر هزينه هاي سازمان انجام مي دهد.</a:t>
            </a:r>
            <a:endParaRPr lang="fa-IR" sz="2400" b="1" smtClean="0">
              <a:cs typeface="B Lotus" pitchFamily="2" charset="-78"/>
            </a:endParaRPr>
          </a:p>
          <a:p>
            <a:pPr marL="265176" indent="-265176" algn="just" rtl="1" fontAlgn="auto">
              <a:spcAft>
                <a:spcPts val="0"/>
              </a:spcAft>
              <a:buFont typeface="Wingdings 2"/>
              <a:buChar char=""/>
              <a:defRPr/>
            </a:pPr>
            <a:r>
              <a:rPr lang="ar-SA" sz="2400" b="1" smtClean="0">
                <a:cs typeface="B Lotus" pitchFamily="2" charset="-78"/>
              </a:rPr>
              <a:t> بدين ترتيب نکته حايز اهميت اين است که کاهش هزينه نبايد به قيمت کاهش رضايتمندي مشتريان</a:t>
            </a:r>
            <a:r>
              <a:rPr lang="fa-IR" sz="2400" b="1" smtClean="0">
                <a:cs typeface="B Lotus" pitchFamily="2" charset="-78"/>
              </a:rPr>
              <a:t>، ارباب رجوع</a:t>
            </a:r>
            <a:r>
              <a:rPr lang="ar-SA" sz="2400" b="1" smtClean="0">
                <a:cs typeface="B Lotus" pitchFamily="2" charset="-78"/>
              </a:rPr>
              <a:t> و </a:t>
            </a:r>
            <a:r>
              <a:rPr lang="fa-IR" sz="2400" b="1" smtClean="0">
                <a:cs typeface="B Lotus" pitchFamily="2" charset="-78"/>
              </a:rPr>
              <a:t>نيز</a:t>
            </a:r>
            <a:r>
              <a:rPr lang="ar-SA" sz="2400" b="1" smtClean="0">
                <a:cs typeface="B Lotus" pitchFamily="2" charset="-78"/>
              </a:rPr>
              <a:t>کارکنان سازمان باشد</a:t>
            </a:r>
            <a:r>
              <a:rPr lang="fa-IR" sz="2400" b="1" smtClean="0">
                <a:cs typeface="B Lotus" pitchFamily="2" charset="-78"/>
              </a:rPr>
              <a:t>.</a:t>
            </a:r>
          </a:p>
          <a:p>
            <a:pPr marL="265176" indent="-265176" algn="just" rtl="1" fontAlgn="auto">
              <a:spcAft>
                <a:spcPts val="0"/>
              </a:spcAft>
              <a:buFont typeface="Wingdings 2"/>
              <a:buChar char=""/>
              <a:defRPr/>
            </a:pPr>
            <a:r>
              <a:rPr lang="fa-IR" sz="2400" b="1" i="1" smtClean="0">
                <a:cs typeface="_MRT_Khodkar" pitchFamily="2" charset="-78"/>
              </a:rPr>
              <a:t>به بيان ديگر مديريت هزينه پاك كردن صورت مساله نيست.</a:t>
            </a:r>
          </a:p>
          <a:p>
            <a:pPr marL="265176" indent="-265176" algn="just" rtl="1" fontAlgn="auto">
              <a:spcAft>
                <a:spcPts val="0"/>
              </a:spcAft>
              <a:buFont typeface="Wingdings 2"/>
              <a:buChar char=""/>
              <a:defRPr/>
            </a:pPr>
            <a:endParaRPr lang="fa-IR" sz="2400" b="1" smtClean="0">
              <a:cs typeface="B Lotus" pitchFamily="2" charset="-78"/>
            </a:endParaRPr>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0B08E276-F7E5-462E-B71A-26C1EBE44538}" type="slidenum">
              <a:rPr lang="en-US"/>
              <a:pPr>
                <a:defRPr/>
              </a:pPr>
              <a:t>25</a:t>
            </a:fld>
            <a:endParaRPr lang="en-US"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amond(in)">
                                      <p:cBhvr>
                                        <p:cTn id="2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813"/>
            <a:ext cx="6543675" cy="5340350"/>
          </a:xfrm>
        </p:spPr>
        <p:txBody>
          <a:bodyPr>
            <a:normAutofit lnSpcReduction="10000"/>
          </a:bodyPr>
          <a:lstStyle/>
          <a:p>
            <a:pPr marL="265176" indent="-265176" algn="just" rtl="1" fontAlgn="auto">
              <a:spcAft>
                <a:spcPts val="0"/>
              </a:spcAft>
              <a:buFont typeface="Arial" pitchFamily="34" charset="0"/>
              <a:buChar char="•"/>
              <a:defRPr/>
            </a:pPr>
            <a:r>
              <a:rPr lang="ar-SA" sz="2400" b="1" dirty="0" smtClean="0">
                <a:cs typeface="B Lotus" pitchFamily="2" charset="-78"/>
              </a:rPr>
              <a:t>در چارچوب سيستم مديريت هزينه فقط اقلام هزينه اي که به طور غيرمعمول زياد هستند، هدف کاهش هزينه قرار نمي گيرند</a:t>
            </a:r>
            <a:r>
              <a:rPr lang="fa-IR" sz="2400" b="1" dirty="0" smtClean="0">
                <a:cs typeface="B Lotus" pitchFamily="2" charset="-78"/>
              </a:rPr>
              <a:t>.</a:t>
            </a:r>
            <a:r>
              <a:rPr lang="ar-SA" sz="2400" b="1" dirty="0" smtClean="0">
                <a:cs typeface="B Lotus" pitchFamily="2" charset="-78"/>
              </a:rPr>
              <a:t> بلکه از اين ديدگاه، هر هزينه اي قابل کاهش است و امکانات کاهش آن بررسي مي شود. شعار مديريت هزينه اين است: "هيچ فعاليتي نيست که نتوان آن را با هزينه اي پايين تر از هزينه کنوني انجام داد". </a:t>
            </a:r>
            <a:endParaRPr lang="fa-IR" sz="2400" b="1" dirty="0" smtClean="0">
              <a:cs typeface="B Lotus" pitchFamily="2" charset="-78"/>
            </a:endParaRPr>
          </a:p>
          <a:p>
            <a:pPr marL="265176" indent="-265176" algn="just" rtl="1" fontAlgn="auto">
              <a:spcAft>
                <a:spcPts val="0"/>
              </a:spcAft>
              <a:buFont typeface="Arial" pitchFamily="34" charset="0"/>
              <a:buChar char="•"/>
              <a:defRPr/>
            </a:pPr>
            <a:r>
              <a:rPr lang="fa-IR" sz="2400" b="1" dirty="0" smtClean="0">
                <a:cs typeface="B Lotus" pitchFamily="2" charset="-78"/>
              </a:rPr>
              <a:t>در اين ديدگاه </a:t>
            </a:r>
            <a:r>
              <a:rPr lang="ar-SA" sz="2400" b="1" dirty="0" smtClean="0">
                <a:cs typeface="B Lotus" pitchFamily="2" charset="-78"/>
              </a:rPr>
              <a:t>مديريت هزينه فلسفه بهبود است زيرا مي كوشد راه هاي مناسب براي تصميم گيري هايي كه متضمن ارزش آفريني براي مشتريان، همراه با كاهش هزينه هاست را بيابد</a:t>
            </a:r>
            <a:r>
              <a:rPr lang="ar-SA" sz="2400" dirty="0" smtClean="0"/>
              <a:t>.</a:t>
            </a:r>
            <a:endParaRPr lang="fa-IR" sz="2400" dirty="0" smtClean="0"/>
          </a:p>
          <a:p>
            <a:pPr marL="265176" indent="-265176" algn="just" rtl="1" fontAlgn="auto">
              <a:spcAft>
                <a:spcPts val="0"/>
              </a:spcAft>
              <a:buFont typeface="Arial" pitchFamily="34" charset="0"/>
              <a:buChar char="•"/>
              <a:defRPr/>
            </a:pPr>
            <a:endParaRPr lang="fa-IR" sz="1050" dirty="0" smtClean="0"/>
          </a:p>
          <a:p>
            <a:pPr marL="265176" indent="-265176" algn="just" rtl="1" fontAlgn="auto">
              <a:spcAft>
                <a:spcPts val="0"/>
              </a:spcAft>
              <a:buFont typeface="Arial" pitchFamily="34" charset="0"/>
              <a:buChar char="•"/>
              <a:defRPr/>
            </a:pPr>
            <a:r>
              <a:rPr lang="fa-IR" sz="2400" b="1" dirty="0" smtClean="0">
                <a:cs typeface="B Lotus" pitchFamily="2" charset="-78"/>
              </a:rPr>
              <a:t>اساس </a:t>
            </a:r>
            <a:r>
              <a:rPr lang="ar-SA" sz="2400" b="1" dirty="0" smtClean="0">
                <a:cs typeface="B Lotus" pitchFamily="2" charset="-78"/>
              </a:rPr>
              <a:t>مديريت هزينه </a:t>
            </a:r>
            <a:r>
              <a:rPr lang="fa-IR" sz="2400" b="1" dirty="0" smtClean="0">
                <a:cs typeface="B Lotus" pitchFamily="2" charset="-78"/>
              </a:rPr>
              <a:t>در رويكرد جديد </a:t>
            </a:r>
            <a:r>
              <a:rPr lang="ar-SA" sz="2400" b="1" dirty="0" smtClean="0">
                <a:cs typeface="B Lotus" pitchFamily="2" charset="-78"/>
              </a:rPr>
              <a:t>بر اين نگرش استوار است كه هزينه ها به خودي خود ايجاد نمي شوند بلكه تمام هزينه هاي انجام خدمات</a:t>
            </a:r>
            <a:r>
              <a:rPr lang="fa-IR" sz="2400" b="1" dirty="0" smtClean="0">
                <a:cs typeface="B Lotus" pitchFamily="2" charset="-78"/>
              </a:rPr>
              <a:t>،</a:t>
            </a:r>
            <a:r>
              <a:rPr lang="ar-SA" sz="2400" b="1" dirty="0" smtClean="0">
                <a:cs typeface="B Lotus" pitchFamily="2" charset="-78"/>
              </a:rPr>
              <a:t> نتيجه تصميم گيري هاي مديريت است كه عمدتاً معطوف به چگونگي استفاده از منابع محدود سازمان است</a:t>
            </a:r>
            <a:r>
              <a:rPr lang="ar-SA" sz="2400" dirty="0" smtClean="0"/>
              <a:t>.</a:t>
            </a:r>
            <a:endParaRPr lang="fa-IR" sz="2400" b="1" dirty="0">
              <a:cs typeface="B Lotus" pitchFamily="2" charset="-78"/>
            </a:endParaRPr>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C8054210-3DE9-4FA3-9A8B-D6089A7D91D8}" type="slidenum">
              <a:rPr lang="en-US"/>
              <a:pPr>
                <a:defRPr/>
              </a:pPr>
              <a:t>26</a:t>
            </a:fld>
            <a:endParaRPr lang="en-US"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itle 1"/>
          <p:cNvSpPr>
            <a:spLocks noGrp="1"/>
          </p:cNvSpPr>
          <p:nvPr>
            <p:ph type="title"/>
          </p:nvPr>
        </p:nvSpPr>
        <p:spPr>
          <a:xfrm>
            <a:off x="928688" y="2500313"/>
            <a:ext cx="6186487" cy="1131887"/>
          </a:xfrm>
        </p:spPr>
        <p:txBody>
          <a:bodyPr/>
          <a:lstStyle/>
          <a:p>
            <a:pPr fontAlgn="auto">
              <a:spcAft>
                <a:spcPts val="0"/>
              </a:spcAft>
              <a:defRPr/>
            </a:pPr>
            <a:r>
              <a:rPr lang="fa-IR" sz="4000" smtClean="0">
                <a:solidFill>
                  <a:schemeClr val="accent1">
                    <a:tint val="88000"/>
                    <a:satMod val="150000"/>
                  </a:schemeClr>
                </a:solidFill>
                <a:cs typeface="B Titr" pitchFamily="2" charset="-78"/>
              </a:rPr>
              <a:t>هزينه يابي، كليد مديريت هزينه </a:t>
            </a:r>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6EC0954E-8E2D-4218-81E1-2955B4735826}" type="slidenum">
              <a:rPr lang="en-US"/>
              <a:pPr>
                <a:defRPr/>
              </a:pPr>
              <a:t>27</a:t>
            </a:fld>
            <a:endParaRPr lang="en-US" dirty="0"/>
          </a:p>
        </p:txBody>
      </p:sp>
    </p:spTree>
  </p:cSld>
  <p:clrMapOvr>
    <a:masterClrMapping/>
  </p:clrMapOvr>
  <p:transition>
    <p:split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1143000"/>
            <a:ext cx="6686550" cy="4768850"/>
          </a:xfrm>
        </p:spPr>
        <p:txBody>
          <a:bodyPr>
            <a:normAutofit/>
          </a:bodyPr>
          <a:lstStyle/>
          <a:p>
            <a:pPr marL="265176" indent="-265176" algn="r" rtl="1" fontAlgn="auto">
              <a:spcAft>
                <a:spcPts val="0"/>
              </a:spcAft>
              <a:buFont typeface="Arial" pitchFamily="34" charset="0"/>
              <a:buChar char="•"/>
              <a:defRPr/>
            </a:pPr>
            <a:r>
              <a:rPr lang="fa-IR" b="1" dirty="0" smtClean="0">
                <a:cs typeface="B Lotus" pitchFamily="2" charset="-78"/>
              </a:rPr>
              <a:t>دوشكل از هزينه يابي هاي موفق بر حسب زمان اجرا به شرح زير مي باشد:</a:t>
            </a:r>
          </a:p>
          <a:p>
            <a:pPr marL="265176" indent="-265176" algn="r" rtl="1" fontAlgn="auto">
              <a:spcAft>
                <a:spcPts val="0"/>
              </a:spcAft>
              <a:buFont typeface="Arial" pitchFamily="34" charset="0"/>
              <a:buChar char="•"/>
              <a:defRPr/>
            </a:pPr>
            <a:endParaRPr lang="fa-IR" sz="1200" b="1" dirty="0" smtClean="0">
              <a:cs typeface="B Lotus" pitchFamily="2" charset="-78"/>
            </a:endParaRPr>
          </a:p>
          <a:p>
            <a:pPr marL="265176" indent="-265176" algn="r" rtl="1" fontAlgn="auto">
              <a:spcAft>
                <a:spcPts val="0"/>
              </a:spcAft>
              <a:buFont typeface="Arial" pitchFamily="34" charset="0"/>
              <a:buChar char="•"/>
              <a:defRPr/>
            </a:pPr>
            <a:r>
              <a:rPr lang="fa-IR" b="1" dirty="0" smtClean="0">
                <a:cs typeface="B Lotus" pitchFamily="2" charset="-78"/>
              </a:rPr>
              <a:t>١- هزينه يابي بر مبناي فعاليت </a:t>
            </a:r>
            <a:r>
              <a:rPr lang="en-US" b="1" dirty="0" smtClean="0">
                <a:cs typeface="+mj-cs"/>
              </a:rPr>
              <a:t>ABC</a:t>
            </a:r>
            <a:r>
              <a:rPr lang="fa-IR" b="1" dirty="0" smtClean="0">
                <a:cs typeface="B Lotus" pitchFamily="2" charset="-78"/>
              </a:rPr>
              <a:t> </a:t>
            </a:r>
          </a:p>
          <a:p>
            <a:pPr marL="265176" indent="-265176" algn="ctr" rtl="1" fontAlgn="auto">
              <a:spcAft>
                <a:spcPts val="0"/>
              </a:spcAft>
              <a:buFont typeface="Arial" pitchFamily="34" charset="0"/>
              <a:buNone/>
              <a:defRPr/>
            </a:pPr>
            <a:r>
              <a:rPr lang="fa-IR" b="1" dirty="0" smtClean="0">
                <a:cs typeface="B Lotus" pitchFamily="2" charset="-78"/>
              </a:rPr>
              <a:t>(پس از وقوع - درمان)</a:t>
            </a:r>
          </a:p>
          <a:p>
            <a:pPr marL="265176" indent="-265176" algn="r" rtl="1" fontAlgn="auto">
              <a:spcAft>
                <a:spcPts val="0"/>
              </a:spcAft>
              <a:buFont typeface="Arial" pitchFamily="34" charset="0"/>
              <a:buChar char="•"/>
              <a:defRPr/>
            </a:pPr>
            <a:endParaRPr lang="fa-IR" sz="1100" b="1" dirty="0" smtClean="0">
              <a:cs typeface="B Lotus" pitchFamily="2" charset="-78"/>
            </a:endParaRPr>
          </a:p>
          <a:p>
            <a:pPr marL="265176" indent="-265176" algn="r" rtl="1" fontAlgn="auto">
              <a:spcAft>
                <a:spcPts val="0"/>
              </a:spcAft>
              <a:buFont typeface="Arial" pitchFamily="34" charset="0"/>
              <a:buChar char="•"/>
              <a:defRPr/>
            </a:pPr>
            <a:r>
              <a:rPr lang="fa-IR" b="1" dirty="0" smtClean="0">
                <a:cs typeface="B Lotus" pitchFamily="2" charset="-78"/>
              </a:rPr>
              <a:t>٢- هزينه يابي بر مبناي هدف </a:t>
            </a:r>
            <a:r>
              <a:rPr lang="en-US" b="1" dirty="0" smtClean="0">
                <a:cs typeface="B Lotus" pitchFamily="2" charset="-78"/>
              </a:rPr>
              <a:t>TC</a:t>
            </a:r>
            <a:r>
              <a:rPr lang="fa-IR" b="1" dirty="0" smtClean="0">
                <a:cs typeface="B Lotus" pitchFamily="2" charset="-78"/>
              </a:rPr>
              <a:t> </a:t>
            </a:r>
          </a:p>
          <a:p>
            <a:pPr marL="265176" indent="-265176" algn="ctr" rtl="1" fontAlgn="auto">
              <a:spcAft>
                <a:spcPts val="0"/>
              </a:spcAft>
              <a:buFont typeface="Arial" pitchFamily="34" charset="0"/>
              <a:buNone/>
              <a:defRPr/>
            </a:pPr>
            <a:r>
              <a:rPr lang="fa-IR" b="1" dirty="0" smtClean="0">
                <a:cs typeface="B Lotus" pitchFamily="2" charset="-78"/>
              </a:rPr>
              <a:t>(قبل از وقوع- پيشگيري)</a:t>
            </a:r>
            <a:endParaRPr lang="fa-IR" b="1" dirty="0">
              <a:cs typeface="B Lotus" pitchFamily="2" charset="-78"/>
            </a:endParaRPr>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39C5737E-C0E7-4AB3-BCC7-CE0954DFB17B}" type="slidenum">
              <a:rPr lang="en-US"/>
              <a:pPr>
                <a:defRPr/>
              </a:pPr>
              <a:t>28</a:t>
            </a:fld>
            <a:endParaRPr lang="en-US"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ox(in)">
                                      <p:cBhvr>
                                        <p:cTn id="15" dur="500"/>
                                        <p:tgtEl>
                                          <p:spTgt spid="3">
                                            <p:txEl>
                                              <p:pRg st="5" end="5"/>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ox(in)">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88"/>
            <a:ext cx="6615113" cy="5197475"/>
          </a:xfrm>
        </p:spPr>
        <p:txBody>
          <a:bodyPr/>
          <a:lstStyle/>
          <a:p>
            <a:pPr algn="just" rtl="1"/>
            <a:r>
              <a:rPr lang="fa-IR" b="1" smtClean="0">
                <a:cs typeface="B Titr" pitchFamily="2" charset="-78"/>
              </a:rPr>
              <a:t>تعريف هزينه يابي برمبناي فعاليت</a:t>
            </a:r>
          </a:p>
          <a:p>
            <a:pPr algn="just" rtl="1"/>
            <a:r>
              <a:rPr lang="en-US" b="1" smtClean="0">
                <a:cs typeface="B Lotus" pitchFamily="2" charset="-78"/>
              </a:rPr>
              <a:t> </a:t>
            </a:r>
            <a:r>
              <a:rPr lang="fa-IR" smtClean="0">
                <a:cs typeface="B Lotus" pitchFamily="2" charset="-78"/>
              </a:rPr>
              <a:t>هزينه يابي برمبناي فعاليت را مي توان بسط تكامل يافته اي از روش تخصيص دو مرحله اي هزينه تلقي كرد كه شالوده سيستم هاي نوين هزينه يابي صنعتي و محاسبه بهاي تمام شده محصولات است.</a:t>
            </a:r>
          </a:p>
          <a:p>
            <a:pPr algn="just" rtl="1"/>
            <a:r>
              <a:rPr lang="fa-IR" smtClean="0">
                <a:cs typeface="B Lotus" pitchFamily="2" charset="-78"/>
              </a:rPr>
              <a:t>در اين سيستم ابتدا هزينه ها به فعاليت ها و سپس از طريق فعاليت ها به موضوعات ديگر مانند محصولات، خدمات، دواير و </a:t>
            </a:r>
            <a:r>
              <a:rPr lang="en-US" smtClean="0">
                <a:cs typeface="B Lotus" pitchFamily="2" charset="-78"/>
              </a:rPr>
              <a:t>... </a:t>
            </a:r>
            <a:r>
              <a:rPr lang="fa-IR" smtClean="0">
                <a:cs typeface="B Lotus" pitchFamily="2" charset="-78"/>
              </a:rPr>
              <a:t>تخصيص مي يابد</a:t>
            </a:r>
            <a:r>
              <a:rPr lang="en-US" smtClean="0">
                <a:cs typeface="B Lotus" pitchFamily="2" charset="-78"/>
              </a:rPr>
              <a:t>. </a:t>
            </a:r>
            <a:endParaRPr lang="fa-IR" smtClean="0">
              <a:cs typeface="B Lotus" pitchFamily="2" charset="-78"/>
            </a:endParaRPr>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B4363470-406D-4129-A70E-4928007DA1A9}" type="slidenum">
              <a:rPr lang="en-US"/>
              <a:pPr>
                <a:defRPr/>
              </a:pPr>
              <a:t>29</a:t>
            </a:fld>
            <a:endParaRPr lang="en-US"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5"/>
          <p:cNvSpPr txBox="1">
            <a:spLocks noChangeArrowheads="1"/>
          </p:cNvSpPr>
          <p:nvPr/>
        </p:nvSpPr>
        <p:spPr bwMode="auto">
          <a:xfrm>
            <a:off x="571500" y="1214438"/>
            <a:ext cx="7327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a:spcBef>
                <a:spcPct val="50000"/>
              </a:spcBef>
            </a:pPr>
            <a:r>
              <a:rPr lang="ar-SA" sz="2400" b="1">
                <a:latin typeface="Times New Roman" pitchFamily="18" charset="0"/>
                <a:cs typeface="B Lotus" pitchFamily="2" charset="-78"/>
              </a:rPr>
              <a:t>هيچ چيز سهل الوصولي در دنياي رقابت مزيت نيست</a:t>
            </a:r>
          </a:p>
        </p:txBody>
      </p:sp>
      <p:sp>
        <p:nvSpPr>
          <p:cNvPr id="8198" name="Text Box 6"/>
          <p:cNvSpPr txBox="1">
            <a:spLocks noChangeArrowheads="1"/>
          </p:cNvSpPr>
          <p:nvPr/>
        </p:nvSpPr>
        <p:spPr bwMode="auto">
          <a:xfrm>
            <a:off x="642938" y="3286125"/>
            <a:ext cx="67151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a:spcBef>
                <a:spcPct val="50000"/>
              </a:spcBef>
            </a:pPr>
            <a:r>
              <a:rPr lang="ar-SA" sz="2400" b="1">
                <a:latin typeface="Times New Roman" pitchFamily="18" charset="0"/>
                <a:cs typeface="B Lotus" pitchFamily="2" charset="-78"/>
              </a:rPr>
              <a:t>  بايد فرصت</a:t>
            </a:r>
            <a:r>
              <a:rPr lang="ar-SA" sz="2400" b="1">
                <a:latin typeface="Times New Roman" pitchFamily="18" charset="0"/>
                <a:cs typeface="Yagut" pitchFamily="2" charset="-78"/>
              </a:rPr>
              <a:t>‌</a:t>
            </a:r>
            <a:r>
              <a:rPr lang="ar-SA" sz="2400" b="1">
                <a:latin typeface="Times New Roman" pitchFamily="18" charset="0"/>
                <a:cs typeface="B Lotus" pitchFamily="2" charset="-78"/>
              </a:rPr>
              <a:t>هاي اصلي را تشخيص و منابع محدود را روي آنها</a:t>
            </a:r>
            <a:r>
              <a:rPr lang="en-US" sz="2400" b="1">
                <a:latin typeface="Times New Roman" pitchFamily="18" charset="0"/>
                <a:cs typeface="B Lotus" pitchFamily="2" charset="-78"/>
              </a:rPr>
              <a:t> </a:t>
            </a:r>
            <a:r>
              <a:rPr lang="ar-SA" sz="2400" b="1">
                <a:latin typeface="Times New Roman" pitchFamily="18" charset="0"/>
                <a:cs typeface="B Lotus" pitchFamily="2" charset="-78"/>
              </a:rPr>
              <a:t>متمركز كرد</a:t>
            </a:r>
          </a:p>
        </p:txBody>
      </p:sp>
      <p:sp>
        <p:nvSpPr>
          <p:cNvPr id="8199" name="Text Box 7"/>
          <p:cNvSpPr txBox="1">
            <a:spLocks noChangeArrowheads="1"/>
          </p:cNvSpPr>
          <p:nvPr/>
        </p:nvSpPr>
        <p:spPr bwMode="auto">
          <a:xfrm>
            <a:off x="571500" y="2286000"/>
            <a:ext cx="7327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a:spcBef>
                <a:spcPct val="50000"/>
              </a:spcBef>
            </a:pPr>
            <a:r>
              <a:rPr lang="ar-SA" sz="2400" b="1">
                <a:latin typeface="Times New Roman" pitchFamily="18" charset="0"/>
                <a:cs typeface="B Lotus" pitchFamily="2" charset="-78"/>
              </a:rPr>
              <a:t>استراتژي زاييده فضاي رقابتي و منابع محدود است.</a:t>
            </a:r>
          </a:p>
        </p:txBody>
      </p:sp>
      <p:sp>
        <p:nvSpPr>
          <p:cNvPr id="2" name="Text Box 8"/>
          <p:cNvSpPr txBox="1">
            <a:spLocks noChangeArrowheads="1"/>
          </p:cNvSpPr>
          <p:nvPr/>
        </p:nvSpPr>
        <p:spPr bwMode="auto">
          <a:xfrm>
            <a:off x="711200" y="4800600"/>
            <a:ext cx="7327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a:spcBef>
                <a:spcPct val="50000"/>
              </a:spcBef>
            </a:pPr>
            <a:endParaRPr lang="ar-SA" sz="2400" b="1">
              <a:latin typeface="Times New Roman" pitchFamily="18" charset="0"/>
              <a:cs typeface="Yagut" pitchFamily="2" charset="-78"/>
            </a:endParaRPr>
          </a:p>
        </p:txBody>
      </p:sp>
      <p:sp>
        <p:nvSpPr>
          <p:cNvPr id="7" name="Slide Number Placeholder 6"/>
          <p:cNvSpPr>
            <a:spLocks noGrp="1"/>
          </p:cNvSpPr>
          <p:nvPr>
            <p:ph type="sldNum" sz="quarter" idx="12"/>
          </p:nvPr>
        </p:nvSpPr>
        <p:spPr/>
        <p:txBody>
          <a:bodyPr/>
          <a:lstStyle/>
          <a:p>
            <a:pPr>
              <a:defRPr/>
            </a:pPr>
            <a:fld id="{0B5A71B7-DD8A-445D-BB2D-D3B7CB5EA080}" type="slidenum">
              <a:rPr lang="en-US"/>
              <a:pPr>
                <a:defRPr/>
              </a:pPr>
              <a:t>3</a:t>
            </a:fld>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slide(fromBottom)">
                                      <p:cBhvr>
                                        <p:cTn id="7" dur="500"/>
                                        <p:tgtEl>
                                          <p:spTgt spid="81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199"/>
                                        </p:tgtEl>
                                        <p:attrNameLst>
                                          <p:attrName>style.visibility</p:attrName>
                                        </p:attrNameLst>
                                      </p:cBhvr>
                                      <p:to>
                                        <p:strVal val="visible"/>
                                      </p:to>
                                    </p:set>
                                    <p:animEffect transition="in" filter="slide(fromBottom)">
                                      <p:cBhvr>
                                        <p:cTn id="12" dur="500"/>
                                        <p:tgtEl>
                                          <p:spTgt spid="81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198"/>
                                        </p:tgtEl>
                                        <p:attrNameLst>
                                          <p:attrName>style.visibility</p:attrName>
                                        </p:attrNameLst>
                                      </p:cBhvr>
                                      <p:to>
                                        <p:strVal val="visible"/>
                                      </p:to>
                                    </p:set>
                                    <p:animEffect transition="in" filter="slide(fromBottom)">
                                      <p:cBhvr>
                                        <p:cTn id="17" dur="500"/>
                                        <p:tgtEl>
                                          <p:spTgt spid="8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8198" grpId="0"/>
      <p:bldP spid="819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857250"/>
            <a:ext cx="6429375" cy="5268913"/>
          </a:xfrm>
        </p:spPr>
        <p:txBody>
          <a:bodyPr/>
          <a:lstStyle/>
          <a:p>
            <a:pPr algn="just" rtl="1"/>
            <a:r>
              <a:rPr lang="fa-IR" sz="2400" b="1" smtClean="0">
                <a:cs typeface="B Lotus" pitchFamily="2" charset="-78"/>
              </a:rPr>
              <a:t>در هزينه يابي سنتي، هزينه ها عموما برمبناي حجم به محصولات تخصيص مي يابند، در حالي كه هزينه يابي</a:t>
            </a:r>
            <a:r>
              <a:rPr lang="en-US" sz="2400" b="1" smtClean="0">
                <a:cs typeface="B Lotus" pitchFamily="2" charset="-78"/>
              </a:rPr>
              <a:t> / </a:t>
            </a:r>
            <a:r>
              <a:rPr lang="fa-IR" sz="2400" b="1" smtClean="0">
                <a:cs typeface="B Lotus" pitchFamily="2" charset="-78"/>
              </a:rPr>
              <a:t>مديريت برمبناي فعاليت </a:t>
            </a:r>
            <a:r>
              <a:rPr lang="en-US" sz="2400" b="1" smtClean="0">
                <a:cs typeface="B Lotus" pitchFamily="2" charset="-78"/>
              </a:rPr>
              <a:t>ABM/ABC </a:t>
            </a:r>
            <a:r>
              <a:rPr lang="fa-IR" sz="2400" b="1" smtClean="0">
                <a:cs typeface="B Lotus" pitchFamily="2" charset="-78"/>
              </a:rPr>
              <a:t>، محصولات و خدمات توليدشده، مستقيما مصرف كننده منابع نيستند، بلكه مصرف كننده، فعاليت ها هستند</a:t>
            </a:r>
            <a:r>
              <a:rPr lang="en-US" sz="2400" b="1" smtClean="0">
                <a:cs typeface="B Lotus" pitchFamily="2" charset="-78"/>
              </a:rPr>
              <a:t> . </a:t>
            </a:r>
            <a:endParaRPr lang="fa-IR" sz="2400" b="1" smtClean="0">
              <a:cs typeface="B Lotus" pitchFamily="2" charset="-78"/>
            </a:endParaRPr>
          </a:p>
          <a:p>
            <a:pPr algn="just" rtl="1"/>
            <a:r>
              <a:rPr lang="fa-IR" sz="2400" b="1" smtClean="0">
                <a:cs typeface="B Lotus" pitchFamily="2" charset="-78"/>
              </a:rPr>
              <a:t>بنابراين بر </a:t>
            </a:r>
            <a:r>
              <a:rPr lang="fa-IR" sz="2400" b="1" smtClean="0">
                <a:cs typeface="B Titr" pitchFamily="2" charset="-78"/>
              </a:rPr>
              <a:t>فعاليت به عنوان موضوع هزينه يابي </a:t>
            </a:r>
            <a:r>
              <a:rPr lang="fa-IR" sz="2400" b="1" smtClean="0">
                <a:cs typeface="B Lotus" pitchFamily="2" charset="-78"/>
              </a:rPr>
              <a:t>تاكيد مي شود، زيرا فعاليت، عامل اصلي ايجاد هزينه است.</a:t>
            </a:r>
          </a:p>
          <a:p>
            <a:pPr algn="just" rtl="1"/>
            <a:r>
              <a:rPr lang="fa-IR" sz="2400" b="1" smtClean="0">
                <a:cs typeface="B Lotus" pitchFamily="2" charset="-78"/>
              </a:rPr>
              <a:t>در سيستم هزينه يابي بر مبناي فعاليت، ابتدا هزينه ها به فعاليت ها و سپس از طريق فعاليت ها به موضوعات ديگر مانند محصولات، خدمات، دواير و </a:t>
            </a:r>
            <a:r>
              <a:rPr lang="en-US" sz="2400" b="1" smtClean="0">
                <a:cs typeface="B Lotus" pitchFamily="2" charset="-78"/>
              </a:rPr>
              <a:t>... </a:t>
            </a:r>
            <a:r>
              <a:rPr lang="fa-IR" sz="2400" b="1" smtClean="0">
                <a:cs typeface="B Lotus" pitchFamily="2" charset="-78"/>
              </a:rPr>
              <a:t>تخصيص مي يابد</a:t>
            </a:r>
            <a:r>
              <a:rPr lang="en-US" sz="2400" b="1" smtClean="0">
                <a:cs typeface="B Lotus" pitchFamily="2" charset="-78"/>
              </a:rPr>
              <a:t>. </a:t>
            </a:r>
            <a:r>
              <a:rPr lang="fa-IR" sz="2400" b="1" smtClean="0">
                <a:cs typeface="B Lotus" pitchFamily="2" charset="-78"/>
              </a:rPr>
              <a:t>پس از مشخص شدن هزينه ها به ازاي فعاليت ها، كمترين نتيجه اين است كه مديران به فعاليت ها بيشتر توجه مي كنند و حساسيت بيشتري نسبت به فعاليت ها نشان مي دهند.</a:t>
            </a:r>
          </a:p>
          <a:p>
            <a:pPr algn="just" rtl="1"/>
            <a:endParaRPr lang="fa-IR" sz="2400" b="1" smtClean="0">
              <a:cs typeface="B Lotus" pitchFamily="2" charset="-78"/>
            </a:endParaRPr>
          </a:p>
          <a:p>
            <a:pPr algn="just" rtl="1"/>
            <a:endParaRPr lang="fa-IR" sz="2400" b="1" smtClean="0">
              <a:cs typeface="B Lotus" pitchFamily="2" charset="-78"/>
            </a:endParaRPr>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9B4B0D7D-3AE7-45A4-9DA9-63DE4E5A07A6}" type="slidenum">
              <a:rPr lang="en-US"/>
              <a:pPr>
                <a:defRPr/>
              </a:pPr>
              <a:t>30</a:t>
            </a:fld>
            <a:endParaRPr lang="en-US"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571500" y="785813"/>
            <a:ext cx="6572250" cy="5340350"/>
          </a:xfrm>
        </p:spPr>
        <p:txBody>
          <a:bodyPr/>
          <a:lstStyle/>
          <a:p>
            <a:pPr algn="just" rtl="1"/>
            <a:r>
              <a:rPr lang="fa-IR" b="1" smtClean="0">
                <a:cs typeface="B Lotus" pitchFamily="2" charset="-78"/>
              </a:rPr>
              <a:t>محاسبه صحيح بهاي تمام شده محصول و خدمات قابل ارائه، بهبود فرايند ارائه خدمات، حذف فعاليت هاي زايد، شناخت صحيح و كامل محرك هاي هزينه، شناخت فعاليت هاي داراي ارزش افزوده و به تبع آن حذف فعاليتهاي بي ارزش، </a:t>
            </a:r>
            <a:r>
              <a:rPr lang="fa-IR" b="1" smtClean="0">
                <a:cs typeface="B Titr" pitchFamily="2" charset="-78"/>
              </a:rPr>
              <a:t>بودجه ريزي عملياتي </a:t>
            </a:r>
            <a:r>
              <a:rPr lang="fa-IR" b="1" smtClean="0">
                <a:cs typeface="B Lotus" pitchFamily="2" charset="-78"/>
              </a:rPr>
              <a:t>و سنجش صحيح عملكرد، نيازمند اطلاعاتي است كه سيستم هزينه يابي</a:t>
            </a:r>
            <a:r>
              <a:rPr lang="en-US" b="1" smtClean="0">
                <a:cs typeface="B Lotus" pitchFamily="2" charset="-78"/>
              </a:rPr>
              <a:t>/ </a:t>
            </a:r>
            <a:r>
              <a:rPr lang="fa-IR" b="1" smtClean="0">
                <a:cs typeface="B Lotus" pitchFamily="2" charset="-78"/>
              </a:rPr>
              <a:t>مديريت برمبناي فعاليت به مراتب بهتر از سيستم هاي سنتي حسابداري مديريت فراهم مي آورد</a:t>
            </a:r>
            <a:r>
              <a:rPr lang="en-US" b="1" smtClean="0">
                <a:cs typeface="B Lotus" pitchFamily="2" charset="-78"/>
              </a:rPr>
              <a:t>.</a:t>
            </a:r>
            <a:endParaRPr lang="fa-IR" b="1" smtClean="0">
              <a:cs typeface="B Lotus" pitchFamily="2" charset="-78"/>
            </a:endParaRPr>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E3E57C91-182D-4F34-B8B0-1FD1218EEC2F}" type="slidenum">
              <a:rPr lang="en-US"/>
              <a:pPr>
                <a:defRPr/>
              </a:pPr>
              <a:t>31</a:t>
            </a:fld>
            <a:endParaRPr lang="en-US" dirty="0"/>
          </a:p>
        </p:txBody>
      </p:sp>
    </p:spTree>
  </p:cSld>
  <p:clrMapOvr>
    <a:masterClrMapping/>
  </p:clrMapOvr>
  <p:transition>
    <p:split dir="in"/>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954338" y="836613"/>
            <a:ext cx="56594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400" b="1">
                <a:solidFill>
                  <a:srgbClr val="C00000"/>
                </a:solidFill>
                <a:cs typeface="B Zar" pitchFamily="2" charset="-78"/>
              </a:rPr>
              <a:t>جایگاه سیستم بهای تمام شده در تصمیمات مدیریت</a:t>
            </a:r>
            <a:endParaRPr lang="en-US" sz="2400">
              <a:solidFill>
                <a:srgbClr val="C00000"/>
              </a:solidFill>
              <a:cs typeface="B Zar" pitchFamily="2" charset="-78"/>
            </a:endParaRPr>
          </a:p>
        </p:txBody>
      </p:sp>
      <p:sp>
        <p:nvSpPr>
          <p:cNvPr id="3" name="Rectangle 2"/>
          <p:cNvSpPr>
            <a:spLocks noChangeArrowheads="1"/>
          </p:cNvSpPr>
          <p:nvPr/>
        </p:nvSpPr>
        <p:spPr bwMode="auto">
          <a:xfrm>
            <a:off x="468313" y="1412875"/>
            <a:ext cx="79914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pPr>
            <a:r>
              <a:rPr lang="fa-IR" b="1">
                <a:cs typeface="B Zar" pitchFamily="2" charset="-78"/>
              </a:rPr>
              <a:t>امروزه با توجه به افزایش سطح آگاهی و تجارب مدیران، نیاز به شناخت و تحلیل اجزاء اطلاعاتی یک سازمان تبدیل به امری ضروری و اجتناب ناپذیر شده است.</a:t>
            </a:r>
          </a:p>
          <a:p>
            <a:pPr algn="just">
              <a:lnSpc>
                <a:spcPct val="150000"/>
              </a:lnSpc>
            </a:pPr>
            <a:r>
              <a:rPr lang="fa-IR" b="1">
                <a:cs typeface="B Zar" pitchFamily="2" charset="-78"/>
              </a:rPr>
              <a:t> </a:t>
            </a:r>
            <a:endParaRPr lang="en-US" b="1">
              <a:cs typeface="B Zar" pitchFamily="2" charset="-78"/>
            </a:endParaRPr>
          </a:p>
        </p:txBody>
      </p:sp>
      <p:sp>
        <p:nvSpPr>
          <p:cNvPr id="4" name="Rectangle 3"/>
          <p:cNvSpPr>
            <a:spLocks noChangeArrowheads="1"/>
          </p:cNvSpPr>
          <p:nvPr/>
        </p:nvSpPr>
        <p:spPr bwMode="auto">
          <a:xfrm>
            <a:off x="468313" y="2395538"/>
            <a:ext cx="7991475"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pPr>
            <a:r>
              <a:rPr lang="fa-IR" b="1">
                <a:cs typeface="B Zar" pitchFamily="2" charset="-78"/>
              </a:rPr>
              <a:t>این اطلاعات شامل آگاهی از وضعیت بازار محصول، وضعیت بازار مواد اولیه، تغییرات اقتصاد کلان، فن آوری های نوین و روش های بهینه تولید و توزیع کالا و خدمات می باشد. </a:t>
            </a:r>
          </a:p>
        </p:txBody>
      </p:sp>
      <p:sp>
        <p:nvSpPr>
          <p:cNvPr id="5" name="Rectangle 4"/>
          <p:cNvSpPr>
            <a:spLocks noChangeArrowheads="1"/>
          </p:cNvSpPr>
          <p:nvPr/>
        </p:nvSpPr>
        <p:spPr bwMode="auto">
          <a:xfrm>
            <a:off x="468313" y="3332163"/>
            <a:ext cx="7991475"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pPr>
            <a:r>
              <a:rPr lang="fa-IR" b="1">
                <a:cs typeface="B Zar" pitchFamily="2" charset="-78"/>
              </a:rPr>
              <a:t>در این میان نقش اطلاعات مالی سازمان در سه بخش تحلیل وضعیت فعلی، پیش بینی وضعیت آتی و اتخاذ تصمیمات مناسب یک نقش حیاتی و اساسی است. </a:t>
            </a:r>
          </a:p>
        </p:txBody>
      </p:sp>
      <p:sp>
        <p:nvSpPr>
          <p:cNvPr id="6" name="Rectangle 5"/>
          <p:cNvSpPr>
            <a:spLocks noChangeArrowheads="1"/>
          </p:cNvSpPr>
          <p:nvPr/>
        </p:nvSpPr>
        <p:spPr bwMode="auto">
          <a:xfrm>
            <a:off x="468313" y="4302125"/>
            <a:ext cx="7991475" cy="171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pPr>
            <a:r>
              <a:rPr lang="fa-IR" b="1">
                <a:cs typeface="B Zar" pitchFamily="2" charset="-78"/>
              </a:rPr>
              <a:t>یکی از مهمترین اجزاء اطلاعات مالی تفکیک بهای تمام شده هر یک از کالاها یا خدمات سازمان در شرایط زمانی، مکانی و اقتصادی مختلف می باشد، بنابر این امروزه ثابت شده است یکی از مهمترین عوامل موفقیت مدیران در اتخاذ تصمیمات مناسب، دستیابی به بهای تمام شده صحیح هر یک از محصولات سازمان خود می باشد</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0563" y="333375"/>
            <a:ext cx="3376612" cy="989013"/>
          </a:xfrm>
        </p:spPr>
        <p:txBody>
          <a:bodyPr>
            <a:normAutofit fontScale="90000"/>
          </a:bodyPr>
          <a:lstStyle/>
          <a:p>
            <a:pPr fontAlgn="auto">
              <a:spcAft>
                <a:spcPts val="0"/>
              </a:spcAft>
              <a:defRPr/>
            </a:pPr>
            <a:r>
              <a:rPr lang="fa-IR" sz="4000" dirty="0" smtClean="0">
                <a:solidFill>
                  <a:srgbClr val="C00000"/>
                </a:solidFill>
                <a:cs typeface="B Lotus" pitchFamily="2" charset="-78"/>
              </a:rPr>
              <a:t>ضرورت انجام </a:t>
            </a:r>
            <a:r>
              <a:rPr lang="fa-IR" sz="4000" dirty="0">
                <a:solidFill>
                  <a:srgbClr val="C00000"/>
                </a:solidFill>
                <a:cs typeface="B Lotus" pitchFamily="2" charset="-78"/>
              </a:rPr>
              <a:t>طرح</a:t>
            </a:r>
          </a:p>
        </p:txBody>
      </p:sp>
      <p:sp>
        <p:nvSpPr>
          <p:cNvPr id="3" name="Content Placeholder 2"/>
          <p:cNvSpPr>
            <a:spLocks noGrp="1"/>
          </p:cNvSpPr>
          <p:nvPr>
            <p:ph idx="1"/>
          </p:nvPr>
        </p:nvSpPr>
        <p:spPr>
          <a:xfrm>
            <a:off x="611188" y="1717675"/>
            <a:ext cx="7931150" cy="1711325"/>
          </a:xfrm>
        </p:spPr>
        <p:txBody>
          <a:bodyPr>
            <a:normAutofit/>
          </a:bodyPr>
          <a:lstStyle/>
          <a:p>
            <a:pPr marL="265176" indent="-265176" algn="just" fontAlgn="auto">
              <a:spcAft>
                <a:spcPts val="0"/>
              </a:spcAft>
              <a:buFont typeface="Wingdings 2"/>
              <a:buChar char=""/>
              <a:defRPr/>
            </a:pPr>
            <a:r>
              <a:rPr lang="fa-IR" sz="2400" b="1" dirty="0">
                <a:solidFill>
                  <a:schemeClr val="accent6">
                    <a:lumMod val="75000"/>
                  </a:schemeClr>
                </a:solidFill>
                <a:cs typeface="B Zar" pitchFamily="2" charset="-78"/>
              </a:rPr>
              <a:t>وضعيت موجود</a:t>
            </a:r>
            <a:r>
              <a:rPr lang="fa-IR" sz="2400" b="1" dirty="0">
                <a:cs typeface="B Zar" pitchFamily="2" charset="-78"/>
              </a:rPr>
              <a:t>: کاهش هزینه غیر موثر و كور به اين معني كه کاهش هزینه در همه بخش های سازمان به میزان یکسان، همزمان و بدون در نظر گرفتن نقش زنجیره ارزش در مديريت </a:t>
            </a:r>
            <a:r>
              <a:rPr lang="fa-IR" sz="2400" b="1" dirty="0" smtClean="0">
                <a:cs typeface="B Zar" pitchFamily="2" charset="-78"/>
              </a:rPr>
              <a:t>هزینه انجام مي گردد.</a:t>
            </a:r>
          </a:p>
          <a:p>
            <a:pPr marL="0" indent="0" algn="just" fontAlgn="auto">
              <a:spcAft>
                <a:spcPts val="0"/>
              </a:spcAft>
              <a:buFont typeface="Arial" charset="0"/>
              <a:buNone/>
              <a:defRPr/>
            </a:pPr>
            <a:endParaRPr lang="fa-IR" sz="2400" b="1" dirty="0" smtClean="0">
              <a:cs typeface="B Zar" pitchFamily="2" charset="-78"/>
            </a:endParaRPr>
          </a:p>
        </p:txBody>
      </p:sp>
      <p:sp>
        <p:nvSpPr>
          <p:cNvPr id="4" name="Rectangle 3"/>
          <p:cNvSpPr/>
          <p:nvPr/>
        </p:nvSpPr>
        <p:spPr>
          <a:xfrm>
            <a:off x="720725" y="3381375"/>
            <a:ext cx="7812088" cy="1200150"/>
          </a:xfrm>
          <a:prstGeom prst="rect">
            <a:avLst/>
          </a:prstGeom>
        </p:spPr>
        <p:txBody>
          <a:bodyPr>
            <a:normAutofit/>
          </a:bodyPr>
          <a:lstStyle/>
          <a:p>
            <a:pPr marL="274320" indent="-274320" algn="just">
              <a:spcBef>
                <a:spcPts val="600"/>
              </a:spcBef>
              <a:buClr>
                <a:schemeClr val="accent2"/>
              </a:buClr>
              <a:buSzPct val="85000"/>
              <a:buFont typeface="Wingdings 2"/>
              <a:buChar char=""/>
              <a:defRPr/>
            </a:pPr>
            <a:r>
              <a:rPr lang="fa-IR" sz="2400" b="1" dirty="0">
                <a:solidFill>
                  <a:schemeClr val="accent6">
                    <a:lumMod val="75000"/>
                  </a:schemeClr>
                </a:solidFill>
                <a:cs typeface="B Zar" pitchFamily="2" charset="-78"/>
              </a:rPr>
              <a:t>نتايج اقدامات: </a:t>
            </a:r>
            <a:r>
              <a:rPr lang="fa-IR" sz="2400" b="1" dirty="0">
                <a:cs typeface="B Zar" pitchFamily="2" charset="-78"/>
              </a:rPr>
              <a:t>کاهش بيشتر هزینه ها و یا توقف موقت برخی خطوط تولید و تعدیل نیروی انسانی، از دست دادن سهم بازار محصولات و خدمات توليدي سازمان و تولد بحران پایدار برای سازمان</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062001">
            <a:off x="1249363" y="692150"/>
            <a:ext cx="2432050" cy="804863"/>
          </a:xfrm>
        </p:spPr>
        <p:txBody>
          <a:bodyPr/>
          <a:lstStyle/>
          <a:p>
            <a:pPr fontAlgn="auto">
              <a:spcAft>
                <a:spcPts val="0"/>
              </a:spcAft>
              <a:defRPr/>
            </a:pPr>
            <a:r>
              <a:rPr lang="fa-IR" smtClean="0">
                <a:solidFill>
                  <a:srgbClr val="C00000"/>
                </a:solidFill>
                <a:cs typeface="B Lotus" pitchFamily="2" charset="-78"/>
              </a:rPr>
              <a:t>تعريف مساله</a:t>
            </a:r>
          </a:p>
        </p:txBody>
      </p:sp>
      <p:sp>
        <p:nvSpPr>
          <p:cNvPr id="3" name="Content Placeholder 2"/>
          <p:cNvSpPr>
            <a:spLocks noGrp="1"/>
          </p:cNvSpPr>
          <p:nvPr>
            <p:ph idx="1"/>
          </p:nvPr>
        </p:nvSpPr>
        <p:spPr>
          <a:xfrm>
            <a:off x="1258888" y="1773238"/>
            <a:ext cx="6757987" cy="1439862"/>
          </a:xfrm>
        </p:spPr>
        <p:txBody>
          <a:bodyPr/>
          <a:lstStyle/>
          <a:p>
            <a:pPr algn="just"/>
            <a:r>
              <a:rPr lang="ar-SA" sz="2400" b="1" smtClean="0">
                <a:cs typeface="B Zar" pitchFamily="2" charset="-78"/>
              </a:rPr>
              <a:t>تصميمات مديريت نياز به پايه هاي اطلاعاتي مطمئن و صحيحي دارد كه بهاي تمام شده يكي از اين مهمترين بخش هاي اطلاعات مورد نياز مي باشد.</a:t>
            </a:r>
            <a:endParaRPr lang="en-US" sz="2400" b="1" smtClean="0">
              <a:cs typeface="B Zar" pitchFamily="2" charset="-78"/>
            </a:endParaRPr>
          </a:p>
          <a:p>
            <a:pPr algn="just"/>
            <a:endParaRPr lang="fa-IR" sz="2400" b="1" smtClean="0">
              <a:cs typeface="B Zar" pitchFamily="2" charset="-78"/>
            </a:endParaRPr>
          </a:p>
        </p:txBody>
      </p:sp>
      <p:sp>
        <p:nvSpPr>
          <p:cNvPr id="4" name="Rectangle 3"/>
          <p:cNvSpPr>
            <a:spLocks noChangeArrowheads="1"/>
          </p:cNvSpPr>
          <p:nvPr/>
        </p:nvSpPr>
        <p:spPr bwMode="auto">
          <a:xfrm>
            <a:off x="1187450" y="3381375"/>
            <a:ext cx="68040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indent="-273050" algn="just">
              <a:spcBef>
                <a:spcPts val="600"/>
              </a:spcBef>
              <a:buClr>
                <a:schemeClr val="accent2"/>
              </a:buClr>
              <a:buSzPct val="85000"/>
              <a:buFont typeface="Wingdings 2" pitchFamily="18" charset="2"/>
              <a:buChar char=""/>
            </a:pPr>
            <a:r>
              <a:rPr lang="ar-SA" sz="2400" b="1">
                <a:cs typeface="B Zar" pitchFamily="2" charset="-78"/>
              </a:rPr>
              <a:t>حسابداری صنعتی (بهای تمام شده) به عنوان یکی از زیر مجموعه های سیستم حسابداری</a:t>
            </a:r>
            <a:endParaRPr lang="fa-IR" sz="2400" b="1">
              <a:cs typeface="B Zar" pitchFamily="2" charset="-78"/>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1150" y="404813"/>
            <a:ext cx="6257925" cy="989012"/>
          </a:xfrm>
        </p:spPr>
        <p:txBody>
          <a:bodyPr/>
          <a:lstStyle/>
          <a:p>
            <a:pPr fontAlgn="auto">
              <a:spcAft>
                <a:spcPts val="0"/>
              </a:spcAft>
              <a:defRPr/>
            </a:pPr>
            <a:r>
              <a:rPr lang="fa-IR" smtClean="0">
                <a:solidFill>
                  <a:srgbClr val="C00000"/>
                </a:solidFill>
                <a:cs typeface="B Lotus" pitchFamily="2" charset="-78"/>
              </a:rPr>
              <a:t>اهداف کلی سیستم بهای تمام شده</a:t>
            </a:r>
          </a:p>
        </p:txBody>
      </p:sp>
      <p:sp>
        <p:nvSpPr>
          <p:cNvPr id="3" name="Content Placeholder 2"/>
          <p:cNvSpPr>
            <a:spLocks noGrp="1"/>
          </p:cNvSpPr>
          <p:nvPr>
            <p:ph idx="1"/>
          </p:nvPr>
        </p:nvSpPr>
        <p:spPr>
          <a:xfrm>
            <a:off x="457200" y="1571625"/>
            <a:ext cx="7283450" cy="849313"/>
          </a:xfrm>
        </p:spPr>
        <p:txBody>
          <a:bodyPr>
            <a:normAutofit lnSpcReduction="10000"/>
          </a:bodyPr>
          <a:lstStyle/>
          <a:p>
            <a:pPr marL="265176" indent="-265176" fontAlgn="auto">
              <a:spcAft>
                <a:spcPts val="0"/>
              </a:spcAft>
              <a:buFont typeface="Wingdings 2"/>
              <a:buChar char=""/>
              <a:defRPr/>
            </a:pPr>
            <a:r>
              <a:rPr lang="ar-SA" sz="2400" b="1" smtClean="0">
                <a:cs typeface="B Zar" pitchFamily="2" charset="-78"/>
              </a:rPr>
              <a:t>١- افزايش ميزان درآمد، كاهش در هزينه ها و به تبع آن بهبود سودآوري</a:t>
            </a:r>
            <a:r>
              <a:rPr lang="en-US" sz="2400" b="1" smtClean="0">
                <a:cs typeface="B Zar" pitchFamily="2" charset="-78"/>
              </a:rPr>
              <a:t> </a:t>
            </a:r>
            <a:endParaRPr lang="en-US" sz="2400" smtClean="0">
              <a:cs typeface="B Zar" pitchFamily="2" charset="-78"/>
            </a:endParaRPr>
          </a:p>
          <a:p>
            <a:pPr marL="265176" indent="-265176" fontAlgn="auto">
              <a:spcAft>
                <a:spcPts val="0"/>
              </a:spcAft>
              <a:buFont typeface="Wingdings 2"/>
              <a:buChar char=""/>
              <a:defRPr/>
            </a:pPr>
            <a:endParaRPr lang="fa-IR" sz="2400" smtClean="0">
              <a:cs typeface="B Zar" pitchFamily="2" charset="-78"/>
            </a:endParaRPr>
          </a:p>
        </p:txBody>
      </p:sp>
      <p:sp>
        <p:nvSpPr>
          <p:cNvPr id="4" name="Rectangle 3"/>
          <p:cNvSpPr>
            <a:spLocks noChangeArrowheads="1"/>
          </p:cNvSpPr>
          <p:nvPr/>
        </p:nvSpPr>
        <p:spPr bwMode="auto">
          <a:xfrm>
            <a:off x="539750" y="5108575"/>
            <a:ext cx="71278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indent="-273050" algn="just">
              <a:spcBef>
                <a:spcPts val="600"/>
              </a:spcBef>
              <a:buClr>
                <a:schemeClr val="accent2"/>
              </a:buClr>
              <a:buSzPct val="85000"/>
              <a:buFont typeface="Wingdings 2" pitchFamily="18" charset="2"/>
              <a:buChar char=""/>
            </a:pPr>
            <a:r>
              <a:rPr lang="ar-SA" sz="2400" b="1">
                <a:cs typeface="B Zar" pitchFamily="2" charset="-78"/>
              </a:rPr>
              <a:t>٦- نهادينه شدن سيستم نظارت بر هزينه ها و كوشش مستمر و استراتژيك براي كاهش آن </a:t>
            </a:r>
            <a:endParaRPr lang="en-US" sz="2400" b="1">
              <a:cs typeface="B Zar" pitchFamily="2" charset="-78"/>
            </a:endParaRPr>
          </a:p>
        </p:txBody>
      </p:sp>
      <p:sp>
        <p:nvSpPr>
          <p:cNvPr id="5" name="Rectangle 4"/>
          <p:cNvSpPr>
            <a:spLocks noChangeArrowheads="1"/>
          </p:cNvSpPr>
          <p:nvPr/>
        </p:nvSpPr>
        <p:spPr bwMode="auto">
          <a:xfrm>
            <a:off x="539750" y="2420938"/>
            <a:ext cx="71643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indent="-273050" algn="just">
              <a:spcBef>
                <a:spcPts val="600"/>
              </a:spcBef>
              <a:buClr>
                <a:schemeClr val="accent2"/>
              </a:buClr>
              <a:buSzPct val="85000"/>
              <a:buFont typeface="Wingdings 2" pitchFamily="18" charset="2"/>
              <a:buChar char=""/>
            </a:pPr>
            <a:r>
              <a:rPr lang="ar-SA" sz="2400" b="1">
                <a:cs typeface="B Zar" pitchFamily="2" charset="-78"/>
              </a:rPr>
              <a:t>٢- استفاده بهينه منابع از طريق كاهش زمان گردش آن و گردش بهتر موجودي ها </a:t>
            </a:r>
            <a:endParaRPr lang="en-US" sz="2400" b="1">
              <a:cs typeface="B Zar" pitchFamily="2" charset="-78"/>
            </a:endParaRPr>
          </a:p>
        </p:txBody>
      </p:sp>
      <p:sp>
        <p:nvSpPr>
          <p:cNvPr id="6" name="Rectangle 5"/>
          <p:cNvSpPr>
            <a:spLocks noChangeArrowheads="1"/>
          </p:cNvSpPr>
          <p:nvPr/>
        </p:nvSpPr>
        <p:spPr bwMode="auto">
          <a:xfrm>
            <a:off x="2700338" y="3327400"/>
            <a:ext cx="49609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indent="-273050" algn="just">
              <a:spcBef>
                <a:spcPts val="600"/>
              </a:spcBef>
              <a:buClr>
                <a:schemeClr val="accent2"/>
              </a:buClr>
              <a:buSzPct val="85000"/>
              <a:buFont typeface="Wingdings 2" pitchFamily="18" charset="2"/>
              <a:buChar char=""/>
            </a:pPr>
            <a:r>
              <a:rPr lang="ar-SA" sz="2400" b="1">
                <a:cs typeface="B Zar" pitchFamily="2" charset="-78"/>
              </a:rPr>
              <a:t>٣- انعطاف پذيري بيشتر در قيمت گذاري </a:t>
            </a:r>
            <a:endParaRPr lang="en-US" sz="2400" b="1">
              <a:cs typeface="B Zar" pitchFamily="2" charset="-78"/>
            </a:endParaRPr>
          </a:p>
        </p:txBody>
      </p:sp>
      <p:sp>
        <p:nvSpPr>
          <p:cNvPr id="7" name="Rectangle 6"/>
          <p:cNvSpPr>
            <a:spLocks noChangeArrowheads="1"/>
          </p:cNvSpPr>
          <p:nvPr/>
        </p:nvSpPr>
        <p:spPr bwMode="auto">
          <a:xfrm>
            <a:off x="539750" y="3894138"/>
            <a:ext cx="71278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indent="-273050" algn="just">
              <a:spcBef>
                <a:spcPts val="600"/>
              </a:spcBef>
              <a:buClr>
                <a:schemeClr val="accent2"/>
              </a:buClr>
              <a:buSzPct val="85000"/>
              <a:buFont typeface="Wingdings 2" pitchFamily="18" charset="2"/>
              <a:buChar char=""/>
            </a:pPr>
            <a:r>
              <a:rPr lang="ar-SA" sz="2400" b="1">
                <a:cs typeface="B Zar" pitchFamily="2" charset="-78"/>
              </a:rPr>
              <a:t>٤- بهبود در خدمات قابل ارائه به مشتري و بهبود سهم بازار </a:t>
            </a:r>
            <a:endParaRPr lang="en-US" sz="2400" b="1">
              <a:cs typeface="B Zar" pitchFamily="2" charset="-78"/>
            </a:endParaRPr>
          </a:p>
        </p:txBody>
      </p:sp>
      <p:sp>
        <p:nvSpPr>
          <p:cNvPr id="8" name="Rectangle 7"/>
          <p:cNvSpPr>
            <a:spLocks noChangeArrowheads="1"/>
          </p:cNvSpPr>
          <p:nvPr/>
        </p:nvSpPr>
        <p:spPr bwMode="auto">
          <a:xfrm>
            <a:off x="1790700" y="4508500"/>
            <a:ext cx="5867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indent="-273050" algn="just">
              <a:spcBef>
                <a:spcPts val="600"/>
              </a:spcBef>
              <a:buClr>
                <a:schemeClr val="accent2"/>
              </a:buClr>
              <a:buSzPct val="85000"/>
              <a:buFont typeface="Wingdings 2" pitchFamily="18" charset="2"/>
              <a:buChar char=""/>
            </a:pPr>
            <a:r>
              <a:rPr lang="ar-SA" sz="2400" b="1">
                <a:cs typeface="B Zar" pitchFamily="2" charset="-78"/>
              </a:rPr>
              <a:t>٥- مشاركت فعال كاركنان در امر كاهش هزينه ها </a:t>
            </a:r>
            <a:endParaRPr lang="en-US" sz="2400" b="1">
              <a:cs typeface="B Zar" pitchFamily="2" charset="-78"/>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1000"/>
                                        <p:tgtEl>
                                          <p:spTgt spid="4"/>
                                        </p:tgtEl>
                                      </p:cBhvr>
                                    </p:animEffect>
                                    <p:anim calcmode="lin" valueType="num">
                                      <p:cBhvr>
                                        <p:cTn id="48" dur="1000" fill="hold"/>
                                        <p:tgtEl>
                                          <p:spTgt spid="4"/>
                                        </p:tgtEl>
                                        <p:attrNameLst>
                                          <p:attrName>ppt_x</p:attrName>
                                        </p:attrNameLst>
                                      </p:cBhvr>
                                      <p:tavLst>
                                        <p:tav tm="0">
                                          <p:val>
                                            <p:strVal val="#ppt_x"/>
                                          </p:val>
                                        </p:tav>
                                        <p:tav tm="100000">
                                          <p:val>
                                            <p:strVal val="#ppt_x"/>
                                          </p:val>
                                        </p:tav>
                                      </p:tavLst>
                                    </p:anim>
                                    <p:anim calcmode="lin" valueType="num">
                                      <p:cBhvr>
                                        <p:cTn id="4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7" grpId="0"/>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264025" y="765175"/>
            <a:ext cx="42703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rtl="1"/>
            <a:r>
              <a:rPr lang="fa-IR" sz="2800" b="1">
                <a:solidFill>
                  <a:srgbClr val="C00000"/>
                </a:solidFill>
                <a:cs typeface="B Zar" pitchFamily="2" charset="-78"/>
              </a:rPr>
              <a:t>تشریح متدولوژی بهای تمام شده</a:t>
            </a:r>
            <a:endParaRPr lang="en-US" sz="2800">
              <a:solidFill>
                <a:srgbClr val="C00000"/>
              </a:solidFill>
              <a:cs typeface="B Zar" pitchFamily="2" charset="-78"/>
            </a:endParaRPr>
          </a:p>
        </p:txBody>
      </p:sp>
      <p:sp>
        <p:nvSpPr>
          <p:cNvPr id="3" name="Rectangle 2"/>
          <p:cNvSpPr>
            <a:spLocks noChangeArrowheads="1"/>
          </p:cNvSpPr>
          <p:nvPr/>
        </p:nvSpPr>
        <p:spPr bwMode="auto">
          <a:xfrm>
            <a:off x="900113" y="1482725"/>
            <a:ext cx="7608887"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lnSpc>
                <a:spcPct val="150000"/>
              </a:lnSpc>
            </a:pPr>
            <a:r>
              <a:rPr lang="fa-IR" sz="2000" b="1">
                <a:cs typeface="B Zar" pitchFamily="2" charset="-78"/>
              </a:rPr>
              <a:t>در یک تقسیم بندی کلی انواع روش های بهای تمام شده به دو دسته روش های </a:t>
            </a:r>
            <a:r>
              <a:rPr lang="en-US" sz="2000" b="1">
                <a:cs typeface="B Zar" pitchFamily="2" charset="-78"/>
              </a:rPr>
              <a:t>Subjective</a:t>
            </a:r>
            <a:r>
              <a:rPr lang="fa-IR" sz="2000" b="1">
                <a:cs typeface="B Zar" pitchFamily="2" charset="-78"/>
              </a:rPr>
              <a:t> (ذهنی) و </a:t>
            </a:r>
            <a:r>
              <a:rPr lang="en-US" sz="2000" b="1">
                <a:cs typeface="B Zar" pitchFamily="2" charset="-78"/>
              </a:rPr>
              <a:t>Objective</a:t>
            </a:r>
            <a:r>
              <a:rPr lang="fa-IR" sz="2000" b="1">
                <a:cs typeface="B Zar" pitchFamily="2" charset="-78"/>
              </a:rPr>
              <a:t> (عینی) تقسیم می گردد. </a:t>
            </a:r>
            <a:endParaRPr lang="en-US" sz="2000" b="1">
              <a:cs typeface="B Zar" pitchFamily="2" charset="-78"/>
            </a:endParaRPr>
          </a:p>
        </p:txBody>
      </p:sp>
      <p:sp>
        <p:nvSpPr>
          <p:cNvPr id="4" name="Rectangle 3"/>
          <p:cNvSpPr>
            <a:spLocks noChangeArrowheads="1"/>
          </p:cNvSpPr>
          <p:nvPr/>
        </p:nvSpPr>
        <p:spPr bwMode="auto">
          <a:xfrm>
            <a:off x="900113" y="2405063"/>
            <a:ext cx="76422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lnSpc>
                <a:spcPct val="150000"/>
              </a:lnSpc>
            </a:pPr>
            <a:r>
              <a:rPr lang="fa-IR" sz="2000" b="1">
                <a:cs typeface="B Zar" pitchFamily="2" charset="-78"/>
              </a:rPr>
              <a:t>روش های ذهنی انواع مختلفی دارند که مهمترین آنها عبارتست از هزینه یابی بر مبنای فعالیت هدف و مدیریت استراتژیک هزینه. </a:t>
            </a:r>
            <a:endParaRPr lang="en-US" sz="2000" b="1">
              <a:cs typeface="B Zar" pitchFamily="2" charset="-78"/>
            </a:endParaRPr>
          </a:p>
        </p:txBody>
      </p:sp>
      <p:sp>
        <p:nvSpPr>
          <p:cNvPr id="5" name="Rectangle 4"/>
          <p:cNvSpPr>
            <a:spLocks noChangeArrowheads="1"/>
          </p:cNvSpPr>
          <p:nvPr/>
        </p:nvSpPr>
        <p:spPr bwMode="auto">
          <a:xfrm>
            <a:off x="900113" y="4292600"/>
            <a:ext cx="76088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lnSpc>
                <a:spcPct val="150000"/>
              </a:lnSpc>
            </a:pPr>
            <a:r>
              <a:rPr lang="fa-IR" sz="2000" b="1">
                <a:cs typeface="B Zar" pitchFamily="2" charset="-78"/>
              </a:rPr>
              <a:t>همچنین در طبقه بندی دیگری کلیه روش های عینی به چهار دسته سیستم هزینه یابی سفارش کار، سیستم هزینه یابی پروژه ای و سیستم هزینه یابی مختلط.</a:t>
            </a:r>
            <a:endParaRPr lang="en-US" sz="2000" b="1">
              <a:cs typeface="B Zar" pitchFamily="2" charset="-78"/>
            </a:endParaRPr>
          </a:p>
        </p:txBody>
      </p:sp>
      <p:sp>
        <p:nvSpPr>
          <p:cNvPr id="6" name="Rectangle 5"/>
          <p:cNvSpPr>
            <a:spLocks noChangeArrowheads="1"/>
          </p:cNvSpPr>
          <p:nvPr/>
        </p:nvSpPr>
        <p:spPr bwMode="auto">
          <a:xfrm>
            <a:off x="900113" y="3357563"/>
            <a:ext cx="7608887"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lnSpc>
                <a:spcPct val="150000"/>
              </a:lnSpc>
            </a:pPr>
            <a:r>
              <a:rPr lang="fa-IR" sz="2000" b="1">
                <a:cs typeface="B Zar" pitchFamily="2" charset="-78"/>
              </a:rPr>
              <a:t>همچنین روش های عینی نیز انواع مختلفی دارند که از جمله مهمترین آنها می توان هزینه یابی کایزن، هزینه یابی کارکرد و هزینه یابی بر مبنای فعالیت را نام برد. </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
                                          </p:val>
                                        </p:tav>
                                        <p:tav tm="100000">
                                          <p:val>
                                            <p:strVal val="#ppt_x"/>
                                          </p:val>
                                        </p:tav>
                                      </p:tavLst>
                                    </p:anim>
                                    <p:anim calcmode="lin" valueType="num">
                                      <p:cBhvr>
                                        <p:cTn id="3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 descr="1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4313" y="2214563"/>
            <a:ext cx="8640762"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Rectangle 2"/>
          <p:cNvSpPr>
            <a:spLocks noChangeArrowheads="1"/>
          </p:cNvSpPr>
          <p:nvPr/>
        </p:nvSpPr>
        <p:spPr bwMode="auto">
          <a:xfrm>
            <a:off x="2051050" y="1125538"/>
            <a:ext cx="51562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rtl="1"/>
            <a:r>
              <a:rPr lang="fa-IR" sz="2800" b="1">
                <a:solidFill>
                  <a:srgbClr val="C00000"/>
                </a:solidFill>
                <a:cs typeface="B Zar" pitchFamily="2" charset="-78"/>
              </a:rPr>
              <a:t>انواع روش های محاسبه بهای تمام شده</a:t>
            </a:r>
            <a:endParaRPr lang="en-US" sz="2800">
              <a:solidFill>
                <a:srgbClr val="C00000"/>
              </a:solidFill>
              <a:cs typeface="B Zar" pitchFamily="2" charset="-78"/>
            </a:endParaRPr>
          </a:p>
        </p:txBody>
      </p:sp>
      <p:sp>
        <p:nvSpPr>
          <p:cNvPr id="43012" name="TextBox 3"/>
          <p:cNvSpPr txBox="1">
            <a:spLocks noChangeArrowheads="1"/>
          </p:cNvSpPr>
          <p:nvPr/>
        </p:nvSpPr>
        <p:spPr bwMode="auto">
          <a:xfrm>
            <a:off x="3851275" y="723900"/>
            <a:ext cx="1081088"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a-IR" sz="2000" b="1">
                <a:cs typeface="B Zar" pitchFamily="2" charset="-78"/>
              </a:rPr>
              <a:t>شکل 1</a:t>
            </a:r>
          </a:p>
        </p:txBody>
      </p:sp>
    </p:spTree>
  </p:cSld>
  <p:clrMapOvr>
    <a:masterClrMapping/>
  </p:clrMapOvr>
  <p:transition>
    <p:split dir="in"/>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itle 1"/>
          <p:cNvSpPr>
            <a:spLocks noGrp="1"/>
          </p:cNvSpPr>
          <p:nvPr>
            <p:ph type="title"/>
          </p:nvPr>
        </p:nvSpPr>
        <p:spPr>
          <a:xfrm>
            <a:off x="4067175" y="476250"/>
            <a:ext cx="4259263" cy="796925"/>
          </a:xfrm>
        </p:spPr>
        <p:txBody>
          <a:bodyPr>
            <a:normAutofit fontScale="90000"/>
          </a:bodyPr>
          <a:lstStyle/>
          <a:p>
            <a:pPr fontAlgn="auto">
              <a:spcAft>
                <a:spcPts val="0"/>
              </a:spcAft>
              <a:defRPr/>
            </a:pPr>
            <a:r>
              <a:rPr lang="fa-IR" sz="3200" smtClean="0">
                <a:solidFill>
                  <a:srgbClr val="C00000"/>
                </a:solidFill>
                <a:cs typeface="B Lotus" pitchFamily="2" charset="-78"/>
              </a:rPr>
              <a:t>مساله بسیار مهم در چنين شرايطي</a:t>
            </a:r>
          </a:p>
        </p:txBody>
      </p:sp>
      <p:sp>
        <p:nvSpPr>
          <p:cNvPr id="3" name="Content Placeholder 2"/>
          <p:cNvSpPr>
            <a:spLocks noGrp="1"/>
          </p:cNvSpPr>
          <p:nvPr>
            <p:ph idx="1"/>
          </p:nvPr>
        </p:nvSpPr>
        <p:spPr>
          <a:xfrm>
            <a:off x="539750" y="1628775"/>
            <a:ext cx="7550150" cy="936625"/>
          </a:xfrm>
        </p:spPr>
        <p:txBody>
          <a:bodyPr>
            <a:normAutofit/>
          </a:bodyPr>
          <a:lstStyle/>
          <a:p>
            <a:pPr marL="265176" indent="-265176" algn="just" fontAlgn="auto">
              <a:spcAft>
                <a:spcPts val="0"/>
              </a:spcAft>
              <a:buFont typeface="Wingdings 2"/>
              <a:buChar char=""/>
              <a:defRPr/>
            </a:pPr>
            <a:r>
              <a:rPr lang="fa-IR" sz="2400" b="1" dirty="0">
                <a:cs typeface="B Zar" pitchFamily="2" charset="-78"/>
              </a:rPr>
              <a:t>در شرایط بحرانی چه هزینه هایی باید کاهش و چه هزینه هایی باید بدون تغییر باقی بماند يا افزايش داده شود؟ </a:t>
            </a:r>
            <a:endParaRPr lang="fa-IR" sz="2400" b="1" dirty="0" smtClean="0">
              <a:cs typeface="B Zar" pitchFamily="2" charset="-78"/>
            </a:endParaRPr>
          </a:p>
          <a:p>
            <a:pPr marL="0" indent="0" algn="just" fontAlgn="auto">
              <a:spcAft>
                <a:spcPts val="0"/>
              </a:spcAft>
              <a:buFont typeface="Arial" charset="0"/>
              <a:buNone/>
              <a:defRPr/>
            </a:pPr>
            <a:endParaRPr lang="fa-IR" sz="2400" dirty="0">
              <a:cs typeface="B Zar" pitchFamily="2" charset="-78"/>
            </a:endParaRPr>
          </a:p>
        </p:txBody>
      </p:sp>
      <p:sp>
        <p:nvSpPr>
          <p:cNvPr id="44036" name="Rectangle 3"/>
          <p:cNvSpPr>
            <a:spLocks noChangeArrowheads="1"/>
          </p:cNvSpPr>
          <p:nvPr/>
        </p:nvSpPr>
        <p:spPr bwMode="auto">
          <a:xfrm>
            <a:off x="539750" y="3500438"/>
            <a:ext cx="7451725"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indent="-273050" algn="just">
              <a:spcBef>
                <a:spcPts val="600"/>
              </a:spcBef>
              <a:buClr>
                <a:schemeClr val="accent2"/>
              </a:buClr>
              <a:buSzPct val="85000"/>
              <a:buFont typeface="Wingdings 2" pitchFamily="18" charset="2"/>
              <a:buChar char=""/>
            </a:pPr>
            <a:endParaRPr lang="en-US" sz="2400" b="1">
              <a:cs typeface="B Zar" pitchFamily="2" charset="-78"/>
            </a:endParaRPr>
          </a:p>
          <a:p>
            <a:pPr marL="273050" indent="-273050" algn="just">
              <a:spcBef>
                <a:spcPts val="600"/>
              </a:spcBef>
              <a:buClr>
                <a:schemeClr val="accent2"/>
              </a:buClr>
              <a:buSzPct val="85000"/>
              <a:buFont typeface="Wingdings 2" pitchFamily="18" charset="2"/>
              <a:buChar char=""/>
            </a:pPr>
            <a:r>
              <a:rPr lang="fa-IR" sz="2400" b="1">
                <a:cs typeface="B Zar" pitchFamily="2" charset="-78"/>
              </a:rPr>
              <a:t>مقدار کاهش يا افزايش هزینه در هر یک از بخش های سازمان چه مقدار خواهد بود؟</a:t>
            </a:r>
            <a:endParaRPr lang="en-US" sz="2400" b="1">
              <a:cs typeface="B Zar" pitchFamily="2" charset="-78"/>
            </a:endParaRPr>
          </a:p>
        </p:txBody>
      </p:sp>
      <p:sp>
        <p:nvSpPr>
          <p:cNvPr id="44037" name="Rectangle 4"/>
          <p:cNvSpPr>
            <a:spLocks noChangeArrowheads="1"/>
          </p:cNvSpPr>
          <p:nvPr/>
        </p:nvSpPr>
        <p:spPr bwMode="auto">
          <a:xfrm>
            <a:off x="1547813" y="2886075"/>
            <a:ext cx="64801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indent="-273050" algn="just">
              <a:spcBef>
                <a:spcPts val="600"/>
              </a:spcBef>
              <a:buClr>
                <a:schemeClr val="accent2"/>
              </a:buClr>
              <a:buSzPct val="85000"/>
              <a:buFont typeface="Wingdings 2" pitchFamily="18" charset="2"/>
              <a:buChar char=""/>
            </a:pPr>
            <a:r>
              <a:rPr lang="fa-IR" sz="2400" b="1">
                <a:cs typeface="B Zar" pitchFamily="2" charset="-78"/>
              </a:rPr>
              <a:t>زمان مناسب کاهش يا افزايش هزینه ها چه موقعی است؟ </a:t>
            </a:r>
          </a:p>
        </p:txBody>
      </p:sp>
    </p:spTree>
  </p:cSld>
  <p:clrMapOvr>
    <a:masterClrMapping/>
  </p:clrMapOvr>
  <p:transition>
    <p:split dir="in"/>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itle 1"/>
          <p:cNvSpPr>
            <a:spLocks noGrp="1"/>
          </p:cNvSpPr>
          <p:nvPr>
            <p:ph type="title"/>
          </p:nvPr>
        </p:nvSpPr>
        <p:spPr>
          <a:xfrm>
            <a:off x="4067175" y="476250"/>
            <a:ext cx="4259263" cy="796925"/>
          </a:xfrm>
        </p:spPr>
        <p:txBody>
          <a:bodyPr>
            <a:normAutofit fontScale="90000"/>
          </a:bodyPr>
          <a:lstStyle/>
          <a:p>
            <a:pPr fontAlgn="auto">
              <a:spcAft>
                <a:spcPts val="0"/>
              </a:spcAft>
              <a:defRPr/>
            </a:pPr>
            <a:r>
              <a:rPr lang="fa-IR" sz="3200" smtClean="0">
                <a:solidFill>
                  <a:srgbClr val="C00000"/>
                </a:solidFill>
                <a:cs typeface="B Lotus" pitchFamily="2" charset="-78"/>
              </a:rPr>
              <a:t>مساله بسیار مهم در چنين شرايطي</a:t>
            </a:r>
          </a:p>
        </p:txBody>
      </p:sp>
      <p:sp>
        <p:nvSpPr>
          <p:cNvPr id="45059" name="Content Placeholder 2"/>
          <p:cNvSpPr>
            <a:spLocks noGrp="1"/>
          </p:cNvSpPr>
          <p:nvPr>
            <p:ph idx="1"/>
          </p:nvPr>
        </p:nvSpPr>
        <p:spPr>
          <a:xfrm>
            <a:off x="982663" y="1700213"/>
            <a:ext cx="7405687" cy="5054600"/>
          </a:xfrm>
        </p:spPr>
        <p:txBody>
          <a:bodyPr/>
          <a:lstStyle/>
          <a:p>
            <a:pPr algn="just">
              <a:lnSpc>
                <a:spcPct val="150000"/>
              </a:lnSpc>
            </a:pPr>
            <a:r>
              <a:rPr lang="fa-IR" sz="2400" b="1" smtClean="0">
                <a:cs typeface="B Zar" pitchFamily="2" charset="-78"/>
              </a:rPr>
              <a:t>براي پاسخ به اين سئوالات بايد اطلاعات كامل و صحيح از بهاي تمام شده هر يك از محصولات و يا خدمات قابل ارائه سازمان وجود داشته باشد. بنابراين قبل از هر چيز وجود يك سيستم هزينه يابي براي دستيابي به مديريت هزينه پايدار، امري لازم و ضروري به نظر مي رسد.</a:t>
            </a:r>
            <a:endParaRPr lang="en-US" sz="2400" smtClean="0">
              <a:cs typeface="B Zar" pitchFamily="2" charset="-78"/>
            </a:endParaRPr>
          </a:p>
          <a:p>
            <a:pPr algn="just">
              <a:lnSpc>
                <a:spcPct val="150000"/>
              </a:lnSpc>
            </a:pPr>
            <a:endParaRPr lang="fa-IR" sz="2400" smtClean="0">
              <a:cs typeface="B Zar" pitchFamily="2" charset="-78"/>
            </a:endParaRPr>
          </a:p>
        </p:txBody>
      </p:sp>
    </p:spTree>
  </p:cSld>
  <p:clrMapOvr>
    <a:masterClrMapping/>
  </p:clrMapOvr>
  <p:transition>
    <p:split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BD21427_"/>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76200"/>
            <a:ext cx="109538" cy="662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3" descr="BD21427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81000"/>
            <a:ext cx="883920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72" name="Rectangle 4"/>
          <p:cNvSpPr>
            <a:spLocks noChangeArrowheads="1"/>
          </p:cNvSpPr>
          <p:nvPr/>
        </p:nvSpPr>
        <p:spPr bwMode="auto">
          <a:xfrm>
            <a:off x="928688" y="1571625"/>
            <a:ext cx="5734050" cy="1631950"/>
          </a:xfrm>
          <a:prstGeom prst="rect">
            <a:avLst/>
          </a:prstGeom>
          <a:noFill/>
          <a:ln w="88900">
            <a:noFill/>
            <a:miter lim="800000"/>
            <a:headEnd/>
            <a:tailEnd/>
          </a:ln>
          <a:effectLst/>
        </p:spPr>
        <p:txBody>
          <a:bodyPr anchor="ctr">
            <a:spAutoFit/>
          </a:bodyPr>
          <a:lstStyle/>
          <a:p>
            <a:pPr algn="r" rtl="1">
              <a:defRPr/>
            </a:pPr>
            <a:r>
              <a:rPr lang="fa-IR" altLang="zh-CN" sz="2000" dirty="0">
                <a:solidFill>
                  <a:srgbClr val="003366"/>
                </a:solidFill>
                <a:effectLst>
                  <a:outerShdw blurRad="38100" dist="38100" dir="2700000" algn="tl">
                    <a:srgbClr val="000000"/>
                  </a:outerShdw>
                </a:effectLst>
                <a:latin typeface="Arial" pitchFamily="34" charset="0"/>
                <a:cs typeface="Traffic" pitchFamily="2" charset="-78"/>
              </a:rPr>
              <a:t>مديريت</a:t>
            </a:r>
            <a:r>
              <a:rPr lang="ar-SA" altLang="zh-CN" sz="2000" dirty="0">
                <a:solidFill>
                  <a:srgbClr val="003366"/>
                </a:solidFill>
                <a:effectLst>
                  <a:outerShdw blurRad="38100" dist="38100" dir="2700000" algn="tl">
                    <a:srgbClr val="000000"/>
                  </a:outerShdw>
                </a:effectLst>
                <a:latin typeface="Arial" pitchFamily="34" charset="0"/>
                <a:cs typeface="Traffic" pitchFamily="2" charset="-78"/>
              </a:rPr>
              <a:t> هزينه</a:t>
            </a:r>
            <a:r>
              <a:rPr lang="fa-IR" altLang="zh-CN" sz="2000" dirty="0">
                <a:solidFill>
                  <a:srgbClr val="003366"/>
                </a:solidFill>
                <a:effectLst>
                  <a:outerShdw blurRad="38100" dist="38100" dir="2700000" algn="tl">
                    <a:srgbClr val="000000"/>
                  </a:outerShdw>
                </a:effectLst>
                <a:latin typeface="Arial" pitchFamily="34" charset="0"/>
                <a:cs typeface="Mitra" pitchFamily="2" charset="-78"/>
              </a:rPr>
              <a:t>‌</a:t>
            </a:r>
            <a:r>
              <a:rPr lang="ar-SA" altLang="zh-CN" sz="2000" dirty="0">
                <a:solidFill>
                  <a:srgbClr val="003366"/>
                </a:solidFill>
                <a:effectLst>
                  <a:outerShdw blurRad="38100" dist="38100" dir="2700000" algn="tl">
                    <a:srgbClr val="000000"/>
                  </a:outerShdw>
                </a:effectLst>
                <a:latin typeface="Arial" pitchFamily="34" charset="0"/>
                <a:cs typeface="Traffic" pitchFamily="2" charset="-78"/>
              </a:rPr>
              <a:t>ها عبارت است از</a:t>
            </a:r>
            <a:r>
              <a:rPr lang="fa-IR" altLang="zh-CN" sz="2000" dirty="0">
                <a:solidFill>
                  <a:srgbClr val="003366"/>
                </a:solidFill>
                <a:effectLst>
                  <a:outerShdw blurRad="38100" dist="38100" dir="2700000" algn="tl">
                    <a:srgbClr val="000000"/>
                  </a:outerShdw>
                </a:effectLst>
                <a:latin typeface="Arial" pitchFamily="34" charset="0"/>
                <a:cs typeface="Traffic" pitchFamily="2" charset="-78"/>
              </a:rPr>
              <a:t> :</a:t>
            </a:r>
          </a:p>
          <a:p>
            <a:pPr algn="r" rtl="1">
              <a:defRPr/>
            </a:pPr>
            <a:endParaRPr lang="fa-IR" altLang="zh-CN" sz="2000" dirty="0">
              <a:solidFill>
                <a:srgbClr val="003366"/>
              </a:solidFill>
              <a:effectLst>
                <a:outerShdw blurRad="38100" dist="38100" dir="2700000" algn="tl">
                  <a:srgbClr val="000000"/>
                </a:outerShdw>
              </a:effectLst>
              <a:latin typeface="Arial" pitchFamily="34" charset="0"/>
              <a:cs typeface="Traffic" pitchFamily="2" charset="-78"/>
            </a:endParaRPr>
          </a:p>
          <a:p>
            <a:pPr algn="r" rtl="1">
              <a:defRPr/>
            </a:pPr>
            <a:r>
              <a:rPr lang="ar-SA" altLang="zh-CN" sz="2000" dirty="0">
                <a:solidFill>
                  <a:srgbClr val="003366"/>
                </a:solidFill>
                <a:effectLst>
                  <a:outerShdw blurRad="38100" dist="38100" dir="2700000" algn="tl">
                    <a:srgbClr val="000000"/>
                  </a:outerShdw>
                </a:effectLst>
                <a:latin typeface="Arial" pitchFamily="34" charset="0"/>
                <a:cs typeface="Traffic" pitchFamily="2" charset="-78"/>
              </a:rPr>
              <a:t> </a:t>
            </a:r>
            <a:r>
              <a:rPr lang="fa-IR" altLang="zh-CN" sz="2000" dirty="0">
                <a:solidFill>
                  <a:srgbClr val="003366"/>
                </a:solidFill>
                <a:effectLst>
                  <a:outerShdw blurRad="38100" dist="38100" dir="2700000" algn="tl">
                    <a:srgbClr val="000000"/>
                  </a:outerShdw>
                </a:effectLst>
                <a:latin typeface="Arial" pitchFamily="34" charset="0"/>
                <a:cs typeface="Traffic" pitchFamily="2" charset="-78"/>
              </a:rPr>
              <a:t>-</a:t>
            </a:r>
            <a:r>
              <a:rPr lang="ar-SA" altLang="zh-CN" sz="2000" dirty="0">
                <a:solidFill>
                  <a:srgbClr val="003366"/>
                </a:solidFill>
                <a:effectLst>
                  <a:outerShdw blurRad="38100" dist="38100" dir="2700000" algn="tl">
                    <a:srgbClr val="000000"/>
                  </a:outerShdw>
                </a:effectLst>
                <a:latin typeface="Arial" pitchFamily="34" charset="0"/>
                <a:cs typeface="Traffic" pitchFamily="2" charset="-78"/>
              </a:rPr>
              <a:t> شناسايي </a:t>
            </a:r>
            <a:r>
              <a:rPr lang="ar-SA" altLang="zh-CN" sz="2000" dirty="0">
                <a:solidFill>
                  <a:srgbClr val="993366"/>
                </a:solidFill>
                <a:effectLst>
                  <a:outerShdw blurRad="38100" dist="38100" dir="2700000" algn="tl">
                    <a:srgbClr val="000000"/>
                  </a:outerShdw>
                </a:effectLst>
                <a:latin typeface="Arial" pitchFamily="34" charset="0"/>
                <a:cs typeface="Traffic" pitchFamily="2" charset="-78"/>
              </a:rPr>
              <a:t>حوزه</a:t>
            </a:r>
            <a:r>
              <a:rPr lang="fa-IR" altLang="zh-CN" sz="2000" dirty="0">
                <a:solidFill>
                  <a:srgbClr val="993366"/>
                </a:solidFill>
                <a:effectLst>
                  <a:outerShdw blurRad="38100" dist="38100" dir="2700000" algn="tl">
                    <a:srgbClr val="000000"/>
                  </a:outerShdw>
                </a:effectLst>
                <a:latin typeface="Arial" pitchFamily="34" charset="0"/>
                <a:cs typeface="Mitra" pitchFamily="2" charset="-78"/>
              </a:rPr>
              <a:t>‌</a:t>
            </a:r>
            <a:r>
              <a:rPr lang="ar-SA" altLang="zh-CN" sz="2000" dirty="0">
                <a:solidFill>
                  <a:srgbClr val="993366"/>
                </a:solidFill>
                <a:effectLst>
                  <a:outerShdw blurRad="38100" dist="38100" dir="2700000" algn="tl">
                    <a:srgbClr val="000000"/>
                  </a:outerShdw>
                </a:effectLst>
                <a:latin typeface="Arial" pitchFamily="34" charset="0"/>
                <a:cs typeface="Traffic" pitchFamily="2" charset="-78"/>
              </a:rPr>
              <a:t>هاي ناكارا و نيازمند بهبود</a:t>
            </a:r>
            <a:r>
              <a:rPr lang="fa-IR" altLang="zh-CN" sz="2000" dirty="0">
                <a:solidFill>
                  <a:srgbClr val="993366"/>
                </a:solidFill>
                <a:effectLst>
                  <a:outerShdw blurRad="38100" dist="38100" dir="2700000" algn="tl">
                    <a:srgbClr val="000000"/>
                  </a:outerShdw>
                </a:effectLst>
                <a:latin typeface="Arial" pitchFamily="34" charset="0"/>
                <a:cs typeface="Traffic" pitchFamily="2" charset="-78"/>
              </a:rPr>
              <a:t> .</a:t>
            </a:r>
          </a:p>
          <a:p>
            <a:pPr algn="r" rtl="1">
              <a:buFontTx/>
              <a:buChar char="-"/>
              <a:defRPr/>
            </a:pPr>
            <a:endParaRPr lang="fa-IR" altLang="zh-CN" sz="2000" dirty="0">
              <a:solidFill>
                <a:srgbClr val="993366"/>
              </a:solidFill>
              <a:effectLst>
                <a:outerShdw blurRad="38100" dist="38100" dir="2700000" algn="tl">
                  <a:srgbClr val="000000"/>
                </a:outerShdw>
              </a:effectLst>
              <a:latin typeface="Arial" pitchFamily="34" charset="0"/>
              <a:cs typeface="Traffic" pitchFamily="2" charset="-78"/>
            </a:endParaRPr>
          </a:p>
          <a:p>
            <a:pPr algn="r" rtl="1">
              <a:buFontTx/>
              <a:buChar char="-"/>
              <a:defRPr/>
            </a:pPr>
            <a:r>
              <a:rPr lang="fa-IR" altLang="zh-CN" sz="2000" dirty="0">
                <a:solidFill>
                  <a:srgbClr val="FF0000"/>
                </a:solidFill>
                <a:effectLst>
                  <a:outerShdw blurRad="38100" dist="38100" dir="2700000" algn="tl">
                    <a:srgbClr val="000000"/>
                  </a:outerShdw>
                </a:effectLst>
                <a:latin typeface="Arial" pitchFamily="34" charset="0"/>
                <a:cs typeface="Traffic" pitchFamily="2" charset="-78"/>
              </a:rPr>
              <a:t> </a:t>
            </a:r>
            <a:r>
              <a:rPr lang="ar-SA" altLang="zh-CN" sz="2000" dirty="0">
                <a:effectLst>
                  <a:outerShdw blurRad="38100" dist="38100" dir="2700000" algn="tl">
                    <a:srgbClr val="FFFFFF"/>
                  </a:outerShdw>
                </a:effectLst>
                <a:latin typeface="Arial" pitchFamily="34" charset="0"/>
                <a:cs typeface="Traffic" pitchFamily="2" charset="-78"/>
              </a:rPr>
              <a:t>حذف</a:t>
            </a:r>
            <a:r>
              <a:rPr lang="ar-SA" altLang="zh-CN" sz="2000" dirty="0">
                <a:solidFill>
                  <a:srgbClr val="FF0000"/>
                </a:solidFill>
                <a:effectLst>
                  <a:outerShdw blurRad="38100" dist="38100" dir="2700000" algn="tl">
                    <a:srgbClr val="000000"/>
                  </a:outerShdw>
                </a:effectLst>
                <a:latin typeface="Arial" pitchFamily="34" charset="0"/>
                <a:cs typeface="Traffic" pitchFamily="2" charset="-78"/>
              </a:rPr>
              <a:t> </a:t>
            </a:r>
            <a:r>
              <a:rPr lang="ar-SA" altLang="zh-CN" sz="2000" dirty="0">
                <a:solidFill>
                  <a:srgbClr val="993366"/>
                </a:solidFill>
                <a:effectLst>
                  <a:outerShdw blurRad="38100" dist="38100" dir="2700000" algn="tl">
                    <a:srgbClr val="000000"/>
                  </a:outerShdw>
                </a:effectLst>
                <a:latin typeface="Arial" pitchFamily="34" charset="0"/>
                <a:cs typeface="Traffic" pitchFamily="2" charset="-78"/>
              </a:rPr>
              <a:t>عدم كارايي ها</a:t>
            </a:r>
            <a:r>
              <a:rPr lang="fa-IR" altLang="zh-CN" sz="2000" dirty="0">
                <a:solidFill>
                  <a:srgbClr val="993366"/>
                </a:solidFill>
                <a:effectLst>
                  <a:outerShdw blurRad="38100" dist="38100" dir="2700000" algn="tl">
                    <a:srgbClr val="000000"/>
                  </a:outerShdw>
                </a:effectLst>
                <a:latin typeface="Arial" pitchFamily="34" charset="0"/>
                <a:cs typeface="Traffic" pitchFamily="2" charset="-78"/>
              </a:rPr>
              <a:t> و </a:t>
            </a:r>
            <a:r>
              <a:rPr lang="ar-SA" altLang="zh-CN" sz="2000" dirty="0">
                <a:solidFill>
                  <a:srgbClr val="993366"/>
                </a:solidFill>
                <a:effectLst>
                  <a:outerShdw blurRad="38100" dist="38100" dir="2700000" algn="tl">
                    <a:srgbClr val="000000"/>
                  </a:outerShdw>
                </a:effectLst>
                <a:latin typeface="Arial" pitchFamily="34" charset="0"/>
                <a:cs typeface="Traffic" pitchFamily="2" charset="-78"/>
              </a:rPr>
              <a:t>ضايعات </a:t>
            </a:r>
            <a:r>
              <a:rPr lang="fa-IR" altLang="zh-CN" sz="2000" dirty="0">
                <a:solidFill>
                  <a:srgbClr val="993366"/>
                </a:solidFill>
                <a:effectLst>
                  <a:outerShdw blurRad="38100" dist="38100" dir="2700000" algn="tl">
                    <a:srgbClr val="000000"/>
                  </a:outerShdw>
                </a:effectLst>
                <a:latin typeface="Arial" pitchFamily="34" charset="0"/>
                <a:cs typeface="Traffic" pitchFamily="2" charset="-78"/>
              </a:rPr>
              <a:t>.</a:t>
            </a:r>
            <a:r>
              <a:rPr lang="ar-SA" altLang="zh-CN" sz="2000" dirty="0">
                <a:solidFill>
                  <a:srgbClr val="993366"/>
                </a:solidFill>
                <a:effectLst>
                  <a:outerShdw blurRad="38100" dist="38100" dir="2700000" algn="tl">
                    <a:srgbClr val="000000"/>
                  </a:outerShdw>
                </a:effectLst>
                <a:latin typeface="Arial" pitchFamily="34" charset="0"/>
                <a:cs typeface="Traffic" pitchFamily="2" charset="-78"/>
              </a:rPr>
              <a:t> </a:t>
            </a:r>
            <a:r>
              <a:rPr lang="ar-SA" altLang="zh-CN" sz="2000" dirty="0">
                <a:solidFill>
                  <a:srgbClr val="FF9933"/>
                </a:solidFill>
                <a:effectLst>
                  <a:outerShdw blurRad="38100" dist="38100" dir="2700000" algn="tl">
                    <a:srgbClr val="000000"/>
                  </a:outerShdw>
                </a:effectLst>
                <a:latin typeface="Arial" pitchFamily="34" charset="0"/>
                <a:cs typeface="Traffic" pitchFamily="2" charset="-78"/>
              </a:rPr>
              <a:t> </a:t>
            </a:r>
            <a:r>
              <a:rPr lang="fa-IR" altLang="zh-CN" sz="2000" dirty="0">
                <a:solidFill>
                  <a:srgbClr val="FF9933"/>
                </a:solidFill>
                <a:effectLst>
                  <a:outerShdw blurRad="38100" dist="38100" dir="2700000" algn="tl">
                    <a:srgbClr val="000000"/>
                  </a:outerShdw>
                </a:effectLst>
                <a:latin typeface="Arial" pitchFamily="34" charset="0"/>
                <a:cs typeface="Traffic" pitchFamily="2" charset="-78"/>
              </a:rPr>
              <a:t> </a:t>
            </a:r>
            <a:endParaRPr lang="ar-SA" altLang="zh-CN" sz="2000" dirty="0">
              <a:solidFill>
                <a:srgbClr val="FF9933"/>
              </a:solidFill>
              <a:effectLst>
                <a:outerShdw blurRad="38100" dist="38100" dir="2700000" algn="tl">
                  <a:srgbClr val="000000"/>
                </a:outerShdw>
              </a:effectLst>
              <a:latin typeface="Arial" pitchFamily="34" charset="0"/>
              <a:cs typeface="Traffic" pitchFamily="2" charset="-78"/>
            </a:endParaRPr>
          </a:p>
        </p:txBody>
      </p:sp>
      <p:sp>
        <p:nvSpPr>
          <p:cNvPr id="5126" name="Rectangle 5"/>
          <p:cNvSpPr>
            <a:spLocks noGrp="1" noChangeArrowheads="1"/>
          </p:cNvSpPr>
          <p:nvPr>
            <p:ph type="ctrTitle"/>
          </p:nvPr>
        </p:nvSpPr>
        <p:spPr>
          <a:xfrm>
            <a:off x="762000" y="714375"/>
            <a:ext cx="5524500" cy="733425"/>
          </a:xfrm>
        </p:spPr>
        <p:txBody>
          <a:bodyPr>
            <a:normAutofit fontScale="90000"/>
          </a:bodyPr>
          <a:lstStyle/>
          <a:p>
            <a:pPr fontAlgn="auto">
              <a:spcAft>
                <a:spcPts val="0"/>
              </a:spcAft>
              <a:defRPr/>
            </a:pPr>
            <a:r>
              <a:rPr lang="fa-IR" u="sng" smtClean="0">
                <a:solidFill>
                  <a:schemeClr val="folHlink"/>
                </a:solidFill>
                <a:cs typeface="Zar" pitchFamily="2" charset="-78"/>
              </a:rPr>
              <a:t>تعريف :</a:t>
            </a:r>
            <a:endParaRPr lang="en-US" u="sng" smtClean="0">
              <a:solidFill>
                <a:schemeClr val="folHlink"/>
              </a:solidFill>
              <a:cs typeface="Zar" pitchFamily="2" charset="-78"/>
            </a:endParaRPr>
          </a:p>
        </p:txBody>
      </p:sp>
      <p:sp>
        <p:nvSpPr>
          <p:cNvPr id="7" name="Rectangle 8"/>
          <p:cNvSpPr>
            <a:spLocks noChangeArrowheads="1"/>
          </p:cNvSpPr>
          <p:nvPr/>
        </p:nvSpPr>
        <p:spPr bwMode="auto">
          <a:xfrm>
            <a:off x="1763688" y="3501008"/>
            <a:ext cx="6929437" cy="3046412"/>
          </a:xfrm>
          <a:prstGeom prst="rect">
            <a:avLst/>
          </a:prstGeom>
          <a:noFill/>
          <a:ln w="88900">
            <a:noFill/>
            <a:miter lim="800000"/>
            <a:headEnd/>
            <a:tailEnd/>
          </a:ln>
          <a:effectLst/>
        </p:spPr>
        <p:txBody>
          <a:bodyPr anchor="ctr">
            <a:spAutoFit/>
          </a:bodyPr>
          <a:lstStyle/>
          <a:p>
            <a:pPr algn="just" rtl="1">
              <a:defRPr/>
            </a:pPr>
            <a:r>
              <a:rPr lang="fa-IR" altLang="zh-CN" sz="3200" dirty="0">
                <a:solidFill>
                  <a:srgbClr val="003366"/>
                </a:solidFill>
                <a:effectLst>
                  <a:outerShdw blurRad="38100" dist="38100" dir="2700000" algn="tl">
                    <a:srgbClr val="000000"/>
                  </a:outerShdw>
                </a:effectLst>
                <a:latin typeface="Arial" pitchFamily="34" charset="0"/>
                <a:cs typeface="Traffic" pitchFamily="2" charset="-78"/>
              </a:rPr>
              <a:t>مديريت هزينه ها (</a:t>
            </a:r>
            <a:r>
              <a:rPr lang="en-US" altLang="zh-CN" sz="3200" dirty="0">
                <a:solidFill>
                  <a:srgbClr val="003366"/>
                </a:solidFill>
                <a:effectLst>
                  <a:outerShdw blurRad="38100" dist="38100" dir="2700000" algn="tl">
                    <a:srgbClr val="000000"/>
                  </a:outerShdw>
                </a:effectLst>
                <a:latin typeface="Arial" pitchFamily="34" charset="0"/>
                <a:cs typeface="+mj-cs"/>
              </a:rPr>
              <a:t>COST MANAGMENT</a:t>
            </a:r>
            <a:r>
              <a:rPr lang="fa-IR" altLang="zh-CN" sz="3200" dirty="0">
                <a:solidFill>
                  <a:srgbClr val="003366"/>
                </a:solidFill>
                <a:effectLst>
                  <a:outerShdw blurRad="38100" dist="38100" dir="2700000" algn="tl">
                    <a:srgbClr val="000000"/>
                  </a:outerShdw>
                </a:effectLst>
                <a:latin typeface="Arial" pitchFamily="34" charset="0"/>
                <a:cs typeface="Traffic" pitchFamily="2" charset="-78"/>
              </a:rPr>
              <a:t>)</a:t>
            </a:r>
          </a:p>
          <a:p>
            <a:pPr algn="just" rtl="1">
              <a:defRPr/>
            </a:pPr>
            <a:r>
              <a:rPr lang="ar-SA" altLang="zh-CN" sz="3200" dirty="0">
                <a:solidFill>
                  <a:srgbClr val="003366"/>
                </a:solidFill>
                <a:effectLst>
                  <a:outerShdw blurRad="38100" dist="38100" dir="2700000" algn="tl">
                    <a:srgbClr val="000000"/>
                  </a:outerShdw>
                </a:effectLst>
                <a:latin typeface="Arial" pitchFamily="34" charset="0"/>
                <a:cs typeface="Traffic" pitchFamily="2" charset="-78"/>
              </a:rPr>
              <a:t>رويكردي است كه مديريت </a:t>
            </a:r>
            <a:r>
              <a:rPr lang="fa-IR" altLang="zh-CN" sz="3200" dirty="0">
                <a:solidFill>
                  <a:srgbClr val="003366"/>
                </a:solidFill>
                <a:effectLst>
                  <a:outerShdw blurRad="38100" dist="38100" dir="2700000" algn="tl">
                    <a:srgbClr val="000000"/>
                  </a:outerShdw>
                </a:effectLst>
                <a:latin typeface="Arial" pitchFamily="34" charset="0"/>
                <a:cs typeface="Traffic" pitchFamily="2" charset="-78"/>
              </a:rPr>
              <a:t>سازمانها</a:t>
            </a:r>
            <a:r>
              <a:rPr lang="ar-SA" altLang="zh-CN" sz="3200" dirty="0">
                <a:solidFill>
                  <a:srgbClr val="003366"/>
                </a:solidFill>
                <a:effectLst>
                  <a:outerShdw blurRad="38100" dist="38100" dir="2700000" algn="tl">
                    <a:srgbClr val="000000"/>
                  </a:outerShdw>
                </a:effectLst>
                <a:latin typeface="Arial" pitchFamily="34" charset="0"/>
                <a:cs typeface="Traffic" pitchFamily="2" charset="-78"/>
              </a:rPr>
              <a:t> را قادر ميسازد تا از </a:t>
            </a:r>
            <a:r>
              <a:rPr lang="ar-SA" altLang="zh-CN" sz="3200" dirty="0">
                <a:solidFill>
                  <a:srgbClr val="FF0000"/>
                </a:solidFill>
                <a:effectLst>
                  <a:outerShdw blurRad="38100" dist="38100" dir="2700000" algn="tl">
                    <a:srgbClr val="000000"/>
                  </a:outerShdw>
                </a:effectLst>
                <a:latin typeface="Arial" pitchFamily="34" charset="0"/>
                <a:cs typeface="Traffic" pitchFamily="2" charset="-78"/>
              </a:rPr>
              <a:t>منابع در اختيار</a:t>
            </a:r>
            <a:r>
              <a:rPr lang="ar-SA" altLang="zh-CN" sz="3200" dirty="0">
                <a:solidFill>
                  <a:srgbClr val="003366"/>
                </a:solidFill>
                <a:effectLst>
                  <a:outerShdw blurRad="38100" dist="38100" dir="2700000" algn="tl">
                    <a:srgbClr val="000000"/>
                  </a:outerShdw>
                </a:effectLst>
                <a:latin typeface="Arial" pitchFamily="34" charset="0"/>
                <a:cs typeface="Traffic" pitchFamily="2" charset="-78"/>
              </a:rPr>
              <a:t> در جهت </a:t>
            </a:r>
            <a:r>
              <a:rPr lang="ar-SA" altLang="zh-CN" sz="3200" dirty="0">
                <a:solidFill>
                  <a:srgbClr val="FF0000"/>
                </a:solidFill>
                <a:effectLst>
                  <a:outerShdw blurRad="38100" dist="38100" dir="2700000" algn="tl">
                    <a:srgbClr val="000000"/>
                  </a:outerShdw>
                </a:effectLst>
                <a:latin typeface="Arial" pitchFamily="34" charset="0"/>
                <a:cs typeface="Traffic" pitchFamily="2" charset="-78"/>
              </a:rPr>
              <a:t>نيل به </a:t>
            </a:r>
            <a:r>
              <a:rPr lang="ar-SA" altLang="zh-CN" sz="3200" dirty="0">
                <a:solidFill>
                  <a:srgbClr val="003366"/>
                </a:solidFill>
                <a:effectLst>
                  <a:outerShdw blurRad="38100" dist="38100" dir="2700000" algn="tl">
                    <a:srgbClr val="000000"/>
                  </a:outerShdw>
                </a:effectLst>
                <a:latin typeface="Arial" pitchFamily="34" charset="0"/>
                <a:cs typeface="Traffic" pitchFamily="2" charset="-78"/>
              </a:rPr>
              <a:t>اهداف خود استفاده بهينه نمايد. </a:t>
            </a:r>
            <a:endParaRPr lang="fa-IR" altLang="zh-CN" sz="3200" dirty="0">
              <a:solidFill>
                <a:srgbClr val="003366"/>
              </a:solidFill>
              <a:effectLst>
                <a:outerShdw blurRad="38100" dist="38100" dir="2700000" algn="tl">
                  <a:srgbClr val="000000"/>
                </a:outerShdw>
              </a:effectLst>
              <a:latin typeface="Arial" pitchFamily="34" charset="0"/>
              <a:cs typeface="Traffic" pitchFamily="2" charset="-78"/>
            </a:endParaRPr>
          </a:p>
          <a:p>
            <a:pPr algn="just" rtl="1">
              <a:buFont typeface="Wingdings" pitchFamily="2" charset="2"/>
              <a:buNone/>
              <a:defRPr/>
            </a:pPr>
            <a:endParaRPr lang="fa-IR" altLang="zh-CN" sz="3200" dirty="0">
              <a:solidFill>
                <a:srgbClr val="003366"/>
              </a:solidFill>
              <a:effectLst>
                <a:outerShdw blurRad="38100" dist="38100" dir="2700000" algn="tl">
                  <a:srgbClr val="000000"/>
                </a:outerShdw>
              </a:effectLst>
              <a:latin typeface="Arial" pitchFamily="34" charset="0"/>
              <a:cs typeface="Traffic" pitchFamily="2" charset="-78"/>
            </a:endParaRPr>
          </a:p>
          <a:p>
            <a:pPr algn="just" rtl="1">
              <a:buFont typeface="Wingdings" pitchFamily="2" charset="2"/>
              <a:buNone/>
              <a:defRPr/>
            </a:pPr>
            <a:r>
              <a:rPr lang="fa-IR" altLang="zh-CN" sz="3200" dirty="0">
                <a:solidFill>
                  <a:srgbClr val="003366"/>
                </a:solidFill>
                <a:effectLst>
                  <a:outerShdw blurRad="38100" dist="38100" dir="2700000" algn="tl">
                    <a:srgbClr val="000000"/>
                  </a:outerShdw>
                </a:effectLst>
                <a:latin typeface="Arial" pitchFamily="34" charset="0"/>
                <a:cs typeface="Traffic" pitchFamily="2" charset="-78"/>
              </a:rPr>
              <a:t> </a:t>
            </a:r>
            <a:endParaRPr lang="ar-SA" altLang="zh-CN" sz="3200" dirty="0">
              <a:solidFill>
                <a:srgbClr val="003366"/>
              </a:solidFill>
              <a:effectLst>
                <a:outerShdw blurRad="38100" dist="38100" dir="2700000" algn="tl">
                  <a:srgbClr val="000000"/>
                </a:outerShdw>
              </a:effectLst>
              <a:latin typeface="Arial" pitchFamily="34" charset="0"/>
              <a:cs typeface="Traffic" pitchFamily="2" charset="-78"/>
            </a:endParaRPr>
          </a:p>
        </p:txBody>
      </p:sp>
    </p:spTree>
  </p:cSld>
  <p:clrMapOvr>
    <a:masterClrMapping/>
  </p:clrMapOvr>
  <p:transition spd="slow">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1986" y="260648"/>
            <a:ext cx="7858486" cy="864096"/>
          </a:xfrm>
          <a:prstGeom prst="rect">
            <a:avLst/>
          </a:prstGeom>
          <a:ln w="6350" cap="rnd">
            <a:noFill/>
          </a:ln>
        </p:spPr>
        <p:txBody>
          <a:bodyPr anchor="b">
            <a:normAutofit/>
          </a:bodyPr>
          <a:lstStyle/>
          <a:p>
            <a:pPr>
              <a:defRPr/>
            </a:pPr>
            <a:r>
              <a:rPr lang="fa-IR" sz="2800" b="1" spc="-100" dirty="0">
                <a:ln w="3200">
                  <a:solidFill>
                    <a:schemeClr val="bg2">
                      <a:shade val="75000"/>
                      <a:alpha val="25000"/>
                    </a:schemeClr>
                  </a:solidFill>
                  <a:prstDash val="solid"/>
                  <a:round/>
                </a:ln>
                <a:solidFill>
                  <a:srgbClr val="C00000"/>
                </a:solidFill>
                <a:effectLst>
                  <a:innerShdw blurRad="50800" dist="25400" dir="13500000">
                    <a:prstClr val="black">
                      <a:alpha val="70000"/>
                    </a:prstClr>
                  </a:innerShdw>
                </a:effectLst>
                <a:latin typeface="+mj-lt"/>
                <a:ea typeface="+mj-ea"/>
                <a:cs typeface="B Lotus" pitchFamily="2" charset="-78"/>
              </a:rPr>
              <a:t>مهمترين دلايل نارسايي، سيستم هاي سنتي هزينه يابي و بهاي تمام شده</a:t>
            </a:r>
          </a:p>
        </p:txBody>
      </p:sp>
      <p:sp>
        <p:nvSpPr>
          <p:cNvPr id="3" name="Rectangle 2"/>
          <p:cNvSpPr>
            <a:spLocks noChangeArrowheads="1"/>
          </p:cNvSpPr>
          <p:nvPr/>
        </p:nvSpPr>
        <p:spPr bwMode="auto">
          <a:xfrm>
            <a:off x="1143000" y="2428875"/>
            <a:ext cx="6246813"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fa-IR" b="1">
              <a:cs typeface="B Titr" pitchFamily="2" charset="-78"/>
            </a:endParaRPr>
          </a:p>
          <a:p>
            <a:pPr algn="ctr"/>
            <a:endParaRPr lang="fa-IR" b="1">
              <a:cs typeface="B Titr" pitchFamily="2" charset="-78"/>
            </a:endParaRPr>
          </a:p>
          <a:p>
            <a:pPr algn="ctr"/>
            <a:endParaRPr lang="fa-IR" b="1">
              <a:cs typeface="B Titr" pitchFamily="2" charset="-78"/>
            </a:endParaRPr>
          </a:p>
          <a:p>
            <a:pPr algn="ctr"/>
            <a:endParaRPr lang="fa-IR" b="1">
              <a:cs typeface="B Titr" pitchFamily="2" charset="-78"/>
            </a:endParaRPr>
          </a:p>
          <a:p>
            <a:pPr algn="ctr"/>
            <a:endParaRPr lang="fa-IR" b="1">
              <a:cs typeface="B Titr" pitchFamily="2" charset="-78"/>
            </a:endParaRPr>
          </a:p>
          <a:p>
            <a:pPr algn="ctr"/>
            <a:endParaRPr lang="fa-IR" b="1">
              <a:cs typeface="B Titr" pitchFamily="2" charset="-78"/>
            </a:endParaRPr>
          </a:p>
          <a:p>
            <a:pPr algn="ctr"/>
            <a:endParaRPr lang="fa-IR" b="1">
              <a:cs typeface="B Titr" pitchFamily="2" charset="-78"/>
            </a:endParaRPr>
          </a:p>
          <a:p>
            <a:pPr algn="ctr"/>
            <a:endParaRPr lang="fa-IR" b="1">
              <a:cs typeface="B Titr" pitchFamily="2" charset="-78"/>
            </a:endParaRPr>
          </a:p>
          <a:p>
            <a:pPr algn="ctr"/>
            <a:endParaRPr lang="fa-IR" b="1">
              <a:cs typeface="B Titr" pitchFamily="2" charset="-78"/>
            </a:endParaRPr>
          </a:p>
        </p:txBody>
      </p:sp>
      <p:sp>
        <p:nvSpPr>
          <p:cNvPr id="4" name="Rectangle 3"/>
          <p:cNvSpPr>
            <a:spLocks noChangeArrowheads="1"/>
          </p:cNvSpPr>
          <p:nvPr/>
        </p:nvSpPr>
        <p:spPr bwMode="auto">
          <a:xfrm>
            <a:off x="827088" y="1268413"/>
            <a:ext cx="7561262"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pPr>
            <a:r>
              <a:rPr lang="fa-IR" b="1">
                <a:cs typeface="B Zar" pitchFamily="2" charset="-78"/>
              </a:rPr>
              <a:t>- عدم توانايي در ارائه اطلاعات بهاي تمام شده خصوصا در سازمان هايي كه خدمات متنوع و گوناگوني را به مشتريان خود ارائه مي كنند.</a:t>
            </a:r>
          </a:p>
          <a:p>
            <a:pPr algn="just">
              <a:lnSpc>
                <a:spcPct val="150000"/>
              </a:lnSpc>
            </a:pPr>
            <a:endParaRPr lang="fa-IR" b="1">
              <a:cs typeface="B Zar" pitchFamily="2" charset="-78"/>
            </a:endParaRPr>
          </a:p>
        </p:txBody>
      </p:sp>
      <p:sp>
        <p:nvSpPr>
          <p:cNvPr id="46085" name="Rectangle 4"/>
          <p:cNvSpPr>
            <a:spLocks noChangeArrowheads="1"/>
          </p:cNvSpPr>
          <p:nvPr/>
        </p:nvSpPr>
        <p:spPr bwMode="auto">
          <a:xfrm>
            <a:off x="827088" y="3463925"/>
            <a:ext cx="748982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endParaRPr lang="fa-IR" b="1">
              <a:cs typeface="B Zar" pitchFamily="2" charset="-78"/>
            </a:endParaRPr>
          </a:p>
          <a:p>
            <a:pPr algn="just"/>
            <a:endParaRPr lang="en-US" b="1">
              <a:cs typeface="B Zar" pitchFamily="2" charset="-78"/>
            </a:endParaRPr>
          </a:p>
          <a:p>
            <a:pPr algn="just"/>
            <a:endParaRPr lang="fa-IR" b="1">
              <a:cs typeface="B Zar" pitchFamily="2" charset="-78"/>
            </a:endParaRPr>
          </a:p>
          <a:p>
            <a:pPr algn="just"/>
            <a:endParaRPr lang="en-US" b="1">
              <a:cs typeface="B Zar" pitchFamily="2" charset="-78"/>
            </a:endParaRPr>
          </a:p>
          <a:p>
            <a:pPr algn="just">
              <a:buFontTx/>
              <a:buChar char="-"/>
            </a:pPr>
            <a:r>
              <a:rPr lang="fa-IR" b="1">
                <a:cs typeface="B Zar" pitchFamily="2" charset="-78"/>
              </a:rPr>
              <a:t>سيستم هاي هزينه يابي سنتي، اطلاعات واقعي از فرآيند عمليات و هزينه ها نشان نمي دهند.</a:t>
            </a:r>
          </a:p>
        </p:txBody>
      </p:sp>
      <p:sp>
        <p:nvSpPr>
          <p:cNvPr id="46086" name="Rectangle 5"/>
          <p:cNvSpPr>
            <a:spLocks noChangeArrowheads="1"/>
          </p:cNvSpPr>
          <p:nvPr/>
        </p:nvSpPr>
        <p:spPr bwMode="auto">
          <a:xfrm>
            <a:off x="4833938" y="2411413"/>
            <a:ext cx="3540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a:buFontTx/>
              <a:buChar char="-"/>
            </a:pPr>
            <a:r>
              <a:rPr lang="fa-IR" b="1">
                <a:cs typeface="B Zar" pitchFamily="2" charset="-78"/>
              </a:rPr>
              <a:t> عدم تفكيك حوزه هزينه هاي غير مشابه.</a:t>
            </a:r>
          </a:p>
        </p:txBody>
      </p:sp>
      <p:sp>
        <p:nvSpPr>
          <p:cNvPr id="46087" name="Rectangle 6"/>
          <p:cNvSpPr>
            <a:spLocks noChangeArrowheads="1"/>
          </p:cNvSpPr>
          <p:nvPr/>
        </p:nvSpPr>
        <p:spPr bwMode="auto">
          <a:xfrm>
            <a:off x="3132138" y="2987675"/>
            <a:ext cx="5219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buFontTx/>
              <a:buChar char="-"/>
            </a:pPr>
            <a:r>
              <a:rPr lang="fa-IR" b="1">
                <a:cs typeface="B Zar" pitchFamily="2" charset="-78"/>
              </a:rPr>
              <a:t>استفاده از مبناي مشترك و واحد براي تخصيص هزينه ها.</a:t>
            </a:r>
          </a:p>
        </p:txBody>
      </p:sp>
      <p:sp>
        <p:nvSpPr>
          <p:cNvPr id="46088" name="Rectangle 7"/>
          <p:cNvSpPr>
            <a:spLocks noChangeArrowheads="1"/>
          </p:cNvSpPr>
          <p:nvPr/>
        </p:nvSpPr>
        <p:spPr bwMode="auto">
          <a:xfrm>
            <a:off x="827088" y="3492500"/>
            <a:ext cx="75295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buFontTx/>
              <a:buChar char="-"/>
            </a:pPr>
            <a:r>
              <a:rPr lang="fa-IR" b="1">
                <a:cs typeface="B Zar" pitchFamily="2" charset="-78"/>
              </a:rPr>
              <a:t>عدم تهيه اطلاعات دقيق در مورد بهاي تمام شده و ساير اطلاعات مورد نياز تصميم گيري</a:t>
            </a:r>
          </a:p>
        </p:txBody>
      </p:sp>
      <p:sp>
        <p:nvSpPr>
          <p:cNvPr id="46089" name="Rectangle 8"/>
          <p:cNvSpPr>
            <a:spLocks noChangeArrowheads="1"/>
          </p:cNvSpPr>
          <p:nvPr/>
        </p:nvSpPr>
        <p:spPr bwMode="auto">
          <a:xfrm>
            <a:off x="2484438" y="4005263"/>
            <a:ext cx="5867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buFontTx/>
              <a:buChar char="-"/>
            </a:pPr>
            <a:r>
              <a:rPr lang="fa-IR" b="1">
                <a:cs typeface="B Zar" pitchFamily="2" charset="-78"/>
              </a:rPr>
              <a:t>بهبود عملكردها در فرآيندهاي عملياتي را نشان نمي دهند.</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250" fill="hold"/>
                                        <p:tgtEl>
                                          <p:spTgt spid="2"/>
                                        </p:tgtEl>
                                        <p:attrNameLst>
                                          <p:attrName>ppt_w</p:attrName>
                                        </p:attrNameLst>
                                      </p:cBhvr>
                                      <p:tavLst>
                                        <p:tav tm="0">
                                          <p:val>
                                            <p:fltVal val="0"/>
                                          </p:val>
                                        </p:tav>
                                        <p:tav tm="100000">
                                          <p:val>
                                            <p:strVal val="#ppt_w"/>
                                          </p:val>
                                        </p:tav>
                                      </p:tavLst>
                                    </p:anim>
                                    <p:anim calcmode="lin" valueType="num">
                                      <p:cBhvr>
                                        <p:cTn id="8" dur="1250" fill="hold"/>
                                        <p:tgtEl>
                                          <p:spTgt spid="2"/>
                                        </p:tgtEl>
                                        <p:attrNameLst>
                                          <p:attrName>ppt_h</p:attrName>
                                        </p:attrNameLst>
                                      </p:cBhvr>
                                      <p:tavLst>
                                        <p:tav tm="0">
                                          <p:val>
                                            <p:fltVal val="0"/>
                                          </p:val>
                                        </p:tav>
                                        <p:tav tm="100000">
                                          <p:val>
                                            <p:strVal val="#ppt_h"/>
                                          </p:val>
                                        </p:tav>
                                      </p:tavLst>
                                    </p:anim>
                                    <p:anim calcmode="lin" valueType="num">
                                      <p:cBhvr>
                                        <p:cTn id="9" dur="1250" fill="hold"/>
                                        <p:tgtEl>
                                          <p:spTgt spid="2"/>
                                        </p:tgtEl>
                                        <p:attrNameLst>
                                          <p:attrName>style.rotation</p:attrName>
                                        </p:attrNameLst>
                                      </p:cBhvr>
                                      <p:tavLst>
                                        <p:tav tm="0">
                                          <p:val>
                                            <p:fltVal val="90"/>
                                          </p:val>
                                        </p:tav>
                                        <p:tav tm="100000">
                                          <p:val>
                                            <p:fltVal val="0"/>
                                          </p:val>
                                        </p:tav>
                                      </p:tavLst>
                                    </p:anim>
                                    <p:animEffect transition="in" filter="fade">
                                      <p:cBhvr>
                                        <p:cTn id="10" dur="125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3"/>
                                        </p:tgtEl>
                                        <p:attrNameLst>
                                          <p:attrName>style.visibility</p:attrName>
                                        </p:attrNameLst>
                                      </p:cBhvr>
                                      <p:to>
                                        <p:strVal val="visible"/>
                                      </p:to>
                                    </p:set>
                                    <p:anim calcmode="lin" valueType="num">
                                      <p:cBhvr>
                                        <p:cTn id="15" dur="1250" fill="hold"/>
                                        <p:tgtEl>
                                          <p:spTgt spid="3"/>
                                        </p:tgtEl>
                                        <p:attrNameLst>
                                          <p:attrName>ppt_w</p:attrName>
                                        </p:attrNameLst>
                                      </p:cBhvr>
                                      <p:tavLst>
                                        <p:tav tm="0">
                                          <p:val>
                                            <p:fltVal val="0"/>
                                          </p:val>
                                        </p:tav>
                                        <p:tav tm="100000">
                                          <p:val>
                                            <p:strVal val="#ppt_w"/>
                                          </p:val>
                                        </p:tav>
                                      </p:tavLst>
                                    </p:anim>
                                    <p:anim calcmode="lin" valueType="num">
                                      <p:cBhvr>
                                        <p:cTn id="16" dur="1250" fill="hold"/>
                                        <p:tgtEl>
                                          <p:spTgt spid="3"/>
                                        </p:tgtEl>
                                        <p:attrNameLst>
                                          <p:attrName>ppt_h</p:attrName>
                                        </p:attrNameLst>
                                      </p:cBhvr>
                                      <p:tavLst>
                                        <p:tav tm="0">
                                          <p:val>
                                            <p:fltVal val="0"/>
                                          </p:val>
                                        </p:tav>
                                        <p:tav tm="100000">
                                          <p:val>
                                            <p:strVal val="#ppt_h"/>
                                          </p:val>
                                        </p:tav>
                                      </p:tavLst>
                                    </p:anim>
                                    <p:anim calcmode="lin" valueType="num">
                                      <p:cBhvr>
                                        <p:cTn id="17" dur="1250" fill="hold"/>
                                        <p:tgtEl>
                                          <p:spTgt spid="3"/>
                                        </p:tgtEl>
                                        <p:attrNameLst>
                                          <p:attrName>style.rotation</p:attrName>
                                        </p:attrNameLst>
                                      </p:cBhvr>
                                      <p:tavLst>
                                        <p:tav tm="0">
                                          <p:val>
                                            <p:fltVal val="90"/>
                                          </p:val>
                                        </p:tav>
                                        <p:tav tm="100000">
                                          <p:val>
                                            <p:fltVal val="0"/>
                                          </p:val>
                                        </p:tav>
                                      </p:tavLst>
                                    </p:anim>
                                    <p:animEffect transition="in" filter="fade">
                                      <p:cBhvr>
                                        <p:cTn id="18" dur="1250"/>
                                        <p:tgtEl>
                                          <p:spTgt spid="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250" fill="hold"/>
                                        <p:tgtEl>
                                          <p:spTgt spid="4"/>
                                        </p:tgtEl>
                                        <p:attrNameLst>
                                          <p:attrName>ppt_w</p:attrName>
                                        </p:attrNameLst>
                                      </p:cBhvr>
                                      <p:tavLst>
                                        <p:tav tm="0">
                                          <p:val>
                                            <p:fltVal val="0"/>
                                          </p:val>
                                        </p:tav>
                                        <p:tav tm="100000">
                                          <p:val>
                                            <p:strVal val="#ppt_w"/>
                                          </p:val>
                                        </p:tav>
                                      </p:tavLst>
                                    </p:anim>
                                    <p:anim calcmode="lin" valueType="num">
                                      <p:cBhvr>
                                        <p:cTn id="24" dur="1250" fill="hold"/>
                                        <p:tgtEl>
                                          <p:spTgt spid="4"/>
                                        </p:tgtEl>
                                        <p:attrNameLst>
                                          <p:attrName>ppt_h</p:attrName>
                                        </p:attrNameLst>
                                      </p:cBhvr>
                                      <p:tavLst>
                                        <p:tav tm="0">
                                          <p:val>
                                            <p:fltVal val="0"/>
                                          </p:val>
                                        </p:tav>
                                        <p:tav tm="100000">
                                          <p:val>
                                            <p:strVal val="#ppt_h"/>
                                          </p:val>
                                        </p:tav>
                                      </p:tavLst>
                                    </p:anim>
                                    <p:anim calcmode="lin" valueType="num">
                                      <p:cBhvr>
                                        <p:cTn id="25" dur="1250" fill="hold"/>
                                        <p:tgtEl>
                                          <p:spTgt spid="4"/>
                                        </p:tgtEl>
                                        <p:attrNameLst>
                                          <p:attrName>style.rotation</p:attrName>
                                        </p:attrNameLst>
                                      </p:cBhvr>
                                      <p:tavLst>
                                        <p:tav tm="0">
                                          <p:val>
                                            <p:fltVal val="90"/>
                                          </p:val>
                                        </p:tav>
                                        <p:tav tm="100000">
                                          <p:val>
                                            <p:fltVal val="0"/>
                                          </p:val>
                                        </p:tav>
                                      </p:tavLst>
                                    </p:anim>
                                    <p:animEffect transition="in" filter="fade">
                                      <p:cBhvr>
                                        <p:cTn id="26"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11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12888" y="1112838"/>
            <a:ext cx="5938837" cy="534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1857375" y="642938"/>
            <a:ext cx="48688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b="1">
                <a:solidFill>
                  <a:srgbClr val="C00000"/>
                </a:solidFill>
                <a:cs typeface="B Titr" pitchFamily="2" charset="-78"/>
              </a:rPr>
              <a:t>مقايسه روش سنتي با روش هزينه يابي بر مبناي فعاليت</a:t>
            </a:r>
          </a:p>
        </p:txBody>
      </p:sp>
      <p:sp>
        <p:nvSpPr>
          <p:cNvPr id="47108" name="TextBox 1"/>
          <p:cNvSpPr txBox="1">
            <a:spLocks noChangeArrowheads="1"/>
          </p:cNvSpPr>
          <p:nvPr/>
        </p:nvSpPr>
        <p:spPr bwMode="auto">
          <a:xfrm>
            <a:off x="4067175" y="323850"/>
            <a:ext cx="8651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a-IR" b="1">
                <a:cs typeface="B Zar" pitchFamily="2" charset="-78"/>
              </a:rPr>
              <a:t>شکل 2</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11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028700"/>
            <a:ext cx="7345363"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1619250" y="500063"/>
            <a:ext cx="48688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b="1">
                <a:solidFill>
                  <a:srgbClr val="C00000"/>
                </a:solidFill>
                <a:cs typeface="B Titr" pitchFamily="2" charset="-78"/>
              </a:rPr>
              <a:t> مقايسه روش سنتي با روش هزينه يابي بر مبناي فعاليت</a:t>
            </a:r>
          </a:p>
        </p:txBody>
      </p:sp>
      <p:sp>
        <p:nvSpPr>
          <p:cNvPr id="4" name="TextBox 3"/>
          <p:cNvSpPr txBox="1">
            <a:spLocks noChangeArrowheads="1"/>
          </p:cNvSpPr>
          <p:nvPr/>
        </p:nvSpPr>
        <p:spPr bwMode="auto">
          <a:xfrm>
            <a:off x="3851275" y="188913"/>
            <a:ext cx="8651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a-IR" b="1">
                <a:cs typeface="B Zar" pitchFamily="2" charset="-78"/>
              </a:rPr>
              <a:t>شکل 3</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3800" y="404813"/>
            <a:ext cx="3467100" cy="1203325"/>
          </a:xfrm>
        </p:spPr>
        <p:txBody>
          <a:bodyPr/>
          <a:lstStyle/>
          <a:p>
            <a:pPr fontAlgn="auto">
              <a:spcAft>
                <a:spcPts val="0"/>
              </a:spcAft>
              <a:defRPr/>
            </a:pPr>
            <a:r>
              <a:rPr lang="fa-IR" smtClean="0">
                <a:solidFill>
                  <a:srgbClr val="C00000"/>
                </a:solidFill>
                <a:cs typeface="B Lotus" pitchFamily="2" charset="-78"/>
              </a:rPr>
              <a:t>دومين مساله اساسي</a:t>
            </a:r>
          </a:p>
        </p:txBody>
      </p:sp>
      <p:sp>
        <p:nvSpPr>
          <p:cNvPr id="3" name="Content Placeholder 2"/>
          <p:cNvSpPr>
            <a:spLocks noGrp="1"/>
          </p:cNvSpPr>
          <p:nvPr>
            <p:ph idx="1"/>
          </p:nvPr>
        </p:nvSpPr>
        <p:spPr>
          <a:xfrm>
            <a:off x="457200" y="1643063"/>
            <a:ext cx="7931150" cy="4483100"/>
          </a:xfrm>
        </p:spPr>
        <p:txBody>
          <a:bodyPr/>
          <a:lstStyle/>
          <a:p>
            <a:pPr algn="just">
              <a:lnSpc>
                <a:spcPct val="150000"/>
              </a:lnSpc>
            </a:pPr>
            <a:r>
              <a:rPr lang="fa-IR" sz="2400" b="1" smtClean="0">
                <a:cs typeface="B Zar" pitchFamily="2" charset="-78"/>
              </a:rPr>
              <a:t>در هزينه يابي سنتي، هزينه هاي غير مستقيم عموما برمبناي حجم به محصولات تخصيص مي يابند. اين امر داراي اشكالاتي نظير تحريف بهاي تمام شده و به دنبال آن تحريف سود و زيان واقعي هر يك از محصولات يا خدمات توليدي سازمان مي گردد.</a:t>
            </a:r>
            <a:endParaRPr lang="fa-IR" sz="2400" smtClean="0">
              <a:cs typeface="B Zar" pitchFamily="2" charset="-78"/>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665538" y="549275"/>
            <a:ext cx="472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rtl="1"/>
            <a:r>
              <a:rPr lang="fa-IR" sz="2000" b="1">
                <a:solidFill>
                  <a:srgbClr val="C00000"/>
                </a:solidFill>
                <a:cs typeface="B Zar" pitchFamily="2" charset="-78"/>
              </a:rPr>
              <a:t>1- شکل گیری </a:t>
            </a:r>
            <a:r>
              <a:rPr lang="en-US" sz="2000" b="1">
                <a:solidFill>
                  <a:srgbClr val="C00000"/>
                </a:solidFill>
                <a:cs typeface="B Zar" pitchFamily="2" charset="-78"/>
              </a:rPr>
              <a:t>ABC</a:t>
            </a:r>
            <a:r>
              <a:rPr lang="fa-IR" sz="2000" b="1">
                <a:solidFill>
                  <a:srgbClr val="C00000"/>
                </a:solidFill>
                <a:cs typeface="B Zar" pitchFamily="2" charset="-78"/>
              </a:rPr>
              <a:t> بر مبنای تفکر مبتنی بر </a:t>
            </a:r>
            <a:r>
              <a:rPr lang="en-US" sz="2000" b="1">
                <a:solidFill>
                  <a:srgbClr val="C00000"/>
                </a:solidFill>
                <a:cs typeface="B Zar" pitchFamily="2" charset="-78"/>
              </a:rPr>
              <a:t>VBM</a:t>
            </a:r>
          </a:p>
        </p:txBody>
      </p:sp>
      <p:sp>
        <p:nvSpPr>
          <p:cNvPr id="3" name="Rectangle 2"/>
          <p:cNvSpPr>
            <a:spLocks noChangeArrowheads="1"/>
          </p:cNvSpPr>
          <p:nvPr/>
        </p:nvSpPr>
        <p:spPr bwMode="auto">
          <a:xfrm>
            <a:off x="4360863" y="1063625"/>
            <a:ext cx="4027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rtl="1"/>
            <a:r>
              <a:rPr lang="fa-IR" sz="2000" b="1">
                <a:solidFill>
                  <a:srgbClr val="C00000"/>
                </a:solidFill>
                <a:cs typeface="B Zar" pitchFamily="2" charset="-78"/>
              </a:rPr>
              <a:t>2- </a:t>
            </a:r>
            <a:r>
              <a:rPr lang="en-US" sz="2000" b="1">
                <a:solidFill>
                  <a:srgbClr val="C00000"/>
                </a:solidFill>
                <a:cs typeface="B Zar" pitchFamily="2" charset="-78"/>
              </a:rPr>
              <a:t>ABC</a:t>
            </a:r>
            <a:r>
              <a:rPr lang="fa-IR" sz="2000" b="1">
                <a:solidFill>
                  <a:srgbClr val="C00000"/>
                </a:solidFill>
                <a:cs typeface="B Zar" pitchFamily="2" charset="-78"/>
              </a:rPr>
              <a:t> برای کمک به دو دسته استراتژی</a:t>
            </a:r>
            <a:endParaRPr lang="en-US" sz="2000" b="1">
              <a:solidFill>
                <a:srgbClr val="C00000"/>
              </a:solidFill>
              <a:cs typeface="B Zar" pitchFamily="2" charset="-78"/>
            </a:endParaRPr>
          </a:p>
        </p:txBody>
      </p:sp>
      <p:sp>
        <p:nvSpPr>
          <p:cNvPr id="4" name="Rectangle 3"/>
          <p:cNvSpPr/>
          <p:nvPr/>
        </p:nvSpPr>
        <p:spPr>
          <a:xfrm>
            <a:off x="2813050" y="1700213"/>
            <a:ext cx="5287963" cy="400050"/>
          </a:xfrm>
          <a:prstGeom prst="rect">
            <a:avLst/>
          </a:prstGeom>
        </p:spPr>
        <p:txBody>
          <a:bodyPr wrap="none">
            <a:spAutoFit/>
          </a:bodyPr>
          <a:lstStyle/>
          <a:p>
            <a:pPr algn="r" rtl="1">
              <a:defRPr/>
            </a:pPr>
            <a:r>
              <a:rPr lang="fa-IR" sz="2000" b="1" dirty="0">
                <a:solidFill>
                  <a:schemeClr val="accent2">
                    <a:lumMod val="50000"/>
                  </a:schemeClr>
                </a:solidFill>
                <a:cs typeface="B Zar" pitchFamily="2" charset="-78"/>
              </a:rPr>
              <a:t>1- استراتژی کوتاه مدت مدیریت هزینه (تاکتیکی) شامل:</a:t>
            </a:r>
            <a:endParaRPr lang="en-US" sz="2000" b="1" dirty="0">
              <a:solidFill>
                <a:schemeClr val="accent2">
                  <a:lumMod val="50000"/>
                </a:schemeClr>
              </a:solidFill>
              <a:cs typeface="B Zar" pitchFamily="2" charset="-78"/>
            </a:endParaRPr>
          </a:p>
        </p:txBody>
      </p:sp>
      <p:sp>
        <p:nvSpPr>
          <p:cNvPr id="5" name="Rectangle 4"/>
          <p:cNvSpPr>
            <a:spLocks noChangeArrowheads="1"/>
          </p:cNvSpPr>
          <p:nvPr/>
        </p:nvSpPr>
        <p:spPr bwMode="auto">
          <a:xfrm>
            <a:off x="755650" y="2341563"/>
            <a:ext cx="698658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fa-IR" sz="2000" b="1">
                <a:cs typeface="B Zar" pitchFamily="2" charset="-78"/>
              </a:rPr>
              <a:t>1- کاهش ظرفیت (عدم جایگزینی نیروهای بازنشسته)  2- توقف استخدام     3 - کاهش ساعات کار 4- انتقال 5- مرخصی بدون حقوق 6- باز خرید        7- خرید سنوات 8- برکناری و اخراج 9- تعطیلی 10- کاهش اندازه سازمان</a:t>
            </a:r>
            <a:endParaRPr lang="en-US" sz="2000" b="1">
              <a:cs typeface="B Zar" pitchFamily="2" charset="-78"/>
            </a:endParaRPr>
          </a:p>
        </p:txBody>
      </p:sp>
      <p:sp>
        <p:nvSpPr>
          <p:cNvPr id="6" name="Rectangle 5"/>
          <p:cNvSpPr/>
          <p:nvPr/>
        </p:nvSpPr>
        <p:spPr>
          <a:xfrm>
            <a:off x="3314700" y="3716338"/>
            <a:ext cx="4786313" cy="400050"/>
          </a:xfrm>
          <a:prstGeom prst="rect">
            <a:avLst/>
          </a:prstGeom>
        </p:spPr>
        <p:txBody>
          <a:bodyPr wrap="none">
            <a:spAutoFit/>
          </a:bodyPr>
          <a:lstStyle/>
          <a:p>
            <a:pPr algn="r" rtl="1">
              <a:defRPr/>
            </a:pPr>
            <a:r>
              <a:rPr lang="fa-IR" sz="2000" b="1" dirty="0">
                <a:solidFill>
                  <a:schemeClr val="accent2">
                    <a:lumMod val="50000"/>
                  </a:schemeClr>
                </a:solidFill>
                <a:cs typeface="B Zar" pitchFamily="2" charset="-78"/>
              </a:rPr>
              <a:t>2- استراتژی بلند مدت مدیریت هزینه (بستر سازی):</a:t>
            </a:r>
            <a:endParaRPr lang="en-US" sz="2000" b="1" dirty="0">
              <a:solidFill>
                <a:schemeClr val="accent2">
                  <a:lumMod val="50000"/>
                </a:schemeClr>
              </a:solidFill>
              <a:cs typeface="B Zar" pitchFamily="2" charset="-78"/>
            </a:endParaRPr>
          </a:p>
        </p:txBody>
      </p:sp>
      <p:sp>
        <p:nvSpPr>
          <p:cNvPr id="7" name="Rectangle 6"/>
          <p:cNvSpPr>
            <a:spLocks noChangeArrowheads="1"/>
          </p:cNvSpPr>
          <p:nvPr/>
        </p:nvSpPr>
        <p:spPr bwMode="auto">
          <a:xfrm>
            <a:off x="900113" y="4292600"/>
            <a:ext cx="68421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fa-IR" sz="2000" b="1">
                <a:cs typeface="B Zar" pitchFamily="2" charset="-78"/>
              </a:rPr>
              <a:t>1- تولید به موقع 2- برون سپاری 3- مدیریت زنجیره تولید                      4- مدیریت خدمات پس از فروش و جرائم 5- به روز رسانی فناوری                            6- برنامه ریزی منابع اقتصادی</a:t>
            </a:r>
            <a:endParaRPr lang="en-US" sz="2000" b="1">
              <a:cs typeface="B Zar" pitchFamily="2" charset="-78"/>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fade">
                                      <p:cBhvr>
                                        <p:cTn id="31" dur="1000"/>
                                        <p:tgtEl>
                                          <p:spTgt spid="6">
                                            <p:txEl>
                                              <p:pRg st="0" end="0"/>
                                            </p:txEl>
                                          </p:spTgt>
                                        </p:tgtEl>
                                      </p:cBhvr>
                                    </p:animEffect>
                                    <p:anim calcmode="lin" valueType="num">
                                      <p:cBhvr>
                                        <p:cTn id="3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476250"/>
            <a:ext cx="7839075" cy="771525"/>
          </a:xfrm>
        </p:spPr>
        <p:txBody>
          <a:bodyPr>
            <a:normAutofit fontScale="90000"/>
          </a:bodyPr>
          <a:lstStyle/>
          <a:p>
            <a:pPr algn="r" rtl="1" fontAlgn="auto">
              <a:spcAft>
                <a:spcPts val="0"/>
              </a:spcAft>
              <a:defRPr/>
            </a:pPr>
            <a:r>
              <a:rPr lang="fa-IR" sz="3200" smtClean="0">
                <a:solidFill>
                  <a:srgbClr val="C00000"/>
                </a:solidFill>
                <a:cs typeface="B Lotus" pitchFamily="2" charset="-78"/>
              </a:rPr>
              <a:t>راه حل مشكل: استقرارسيستم هزينه يابي بر مبناي فعاليت </a:t>
            </a:r>
            <a:r>
              <a:rPr lang="en-US" sz="3200" smtClean="0">
                <a:solidFill>
                  <a:srgbClr val="C00000"/>
                </a:solidFill>
              </a:rPr>
              <a:t>ABC</a:t>
            </a:r>
            <a:endParaRPr lang="fa-IR" sz="3200" smtClean="0">
              <a:solidFill>
                <a:srgbClr val="C00000"/>
              </a:solidFill>
            </a:endParaRPr>
          </a:p>
        </p:txBody>
      </p:sp>
      <p:sp>
        <p:nvSpPr>
          <p:cNvPr id="3" name="Content Placeholder 2"/>
          <p:cNvSpPr>
            <a:spLocks noGrp="1"/>
          </p:cNvSpPr>
          <p:nvPr>
            <p:ph idx="1"/>
          </p:nvPr>
        </p:nvSpPr>
        <p:spPr>
          <a:xfrm>
            <a:off x="457200" y="1484313"/>
            <a:ext cx="7715250" cy="4554537"/>
          </a:xfrm>
        </p:spPr>
        <p:txBody>
          <a:bodyPr/>
          <a:lstStyle/>
          <a:p>
            <a:pPr algn="just" rtl="1">
              <a:lnSpc>
                <a:spcPct val="150000"/>
              </a:lnSpc>
            </a:pPr>
            <a:r>
              <a:rPr lang="fa-IR" sz="2400" b="1" smtClean="0">
                <a:cs typeface="B Zar" pitchFamily="2" charset="-78"/>
              </a:rPr>
              <a:t>درهزينه يابي برمبناي فعاليت</a:t>
            </a:r>
            <a:r>
              <a:rPr lang="en-US" sz="2400" b="1" smtClean="0">
                <a:cs typeface="B Zar" pitchFamily="2" charset="-78"/>
              </a:rPr>
              <a:t>ABC </a:t>
            </a:r>
            <a:r>
              <a:rPr lang="fa-IR" sz="2400" b="1" smtClean="0">
                <a:cs typeface="B Zar" pitchFamily="2" charset="-78"/>
              </a:rPr>
              <a:t>، محصولات و خدمات توليدشده، مستقيما مصرف كننده منابع نيستند، بلكه مصرف كننده، فعاليت ها هستند. بنابراين بر فعاليت به عنوان موضوع هزينه يابي تاكيد مي شود، زيرا فعاليت، عامل اصلي ايجاد هزينه است.</a:t>
            </a:r>
            <a:r>
              <a:rPr lang="fa-IR" sz="2400" smtClean="0">
                <a:cs typeface="B Zar" pitchFamily="2" charset="-78"/>
              </a:rPr>
              <a:t> </a:t>
            </a:r>
            <a:r>
              <a:rPr lang="fa-IR" sz="2400" b="1" smtClean="0">
                <a:cs typeface="B Zar" pitchFamily="2" charset="-78"/>
              </a:rPr>
              <a:t>در سيستم هزينه يابي بر مبناي فعاليت، ابتدا هزينه ها به فعاليت ها و سپس از طريق فعاليت ها به موضوعات ديگر مانند محصولات، خدمات، دواير و ... تخصيص مي يابد.</a:t>
            </a:r>
            <a:endParaRPr lang="fa-IR" sz="2400" smtClean="0">
              <a:cs typeface="B Zar" pitchFamily="2" charset="-78"/>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0338" y="260350"/>
            <a:ext cx="6048375" cy="1060450"/>
          </a:xfrm>
        </p:spPr>
        <p:txBody>
          <a:bodyPr/>
          <a:lstStyle/>
          <a:p>
            <a:pPr fontAlgn="auto">
              <a:spcAft>
                <a:spcPts val="0"/>
              </a:spcAft>
              <a:defRPr/>
            </a:pPr>
            <a:r>
              <a:rPr lang="fa-IR" smtClean="0">
                <a:solidFill>
                  <a:srgbClr val="C00000"/>
                </a:solidFill>
                <a:cs typeface="B Lotus" pitchFamily="2" charset="-78"/>
              </a:rPr>
              <a:t>مزاياي سيستم هزينه يابي برمبناي فعاليت </a:t>
            </a:r>
          </a:p>
        </p:txBody>
      </p:sp>
      <p:sp>
        <p:nvSpPr>
          <p:cNvPr id="3" name="Content Placeholder 2"/>
          <p:cNvSpPr>
            <a:spLocks noGrp="1"/>
          </p:cNvSpPr>
          <p:nvPr>
            <p:ph idx="1"/>
          </p:nvPr>
        </p:nvSpPr>
        <p:spPr>
          <a:xfrm>
            <a:off x="457200" y="1428750"/>
            <a:ext cx="7859713" cy="4697413"/>
          </a:xfrm>
        </p:spPr>
        <p:txBody>
          <a:bodyPr/>
          <a:lstStyle/>
          <a:p>
            <a:pPr algn="just">
              <a:lnSpc>
                <a:spcPct val="150000"/>
              </a:lnSpc>
            </a:pPr>
            <a:r>
              <a:rPr lang="fa-IR" sz="2400" b="1" smtClean="0">
                <a:cs typeface="B Zar" pitchFamily="2" charset="-78"/>
              </a:rPr>
              <a:t>محاسبه صحيح بهاي تمام شده محصول و خدمات قابل ارائه، بهبود فرايند ارائه خدمات، حذف فعاليت هاي زايد، شناخت صحيح و كامل محرك هاي هزينه، شناخت فعاليت هاي داراي ارزش افزوده و به تبع آن حذف فعاليت هاي بي ارزش، بودجه ريزي عملياتي و سنجش صحيح عملكرد، نيازمند اطلاعاتي است كه سيستم هزينه يابي برمبناي فعاليت به مراتب بهتر از سيستم هاي سنتي هزينه يابي توان برآوردن آن را خواهد داشت</a:t>
            </a:r>
            <a:r>
              <a:rPr lang="en-US" sz="2400" b="1" smtClean="0">
                <a:cs typeface="B Zar" pitchFamily="2" charset="-78"/>
              </a:rPr>
              <a:t>. </a:t>
            </a:r>
            <a:endParaRPr lang="en-US" sz="2400" smtClean="0">
              <a:cs typeface="B Zar" pitchFamily="2" charset="-78"/>
            </a:endParaRPr>
          </a:p>
          <a:p>
            <a:pPr algn="just">
              <a:lnSpc>
                <a:spcPct val="150000"/>
              </a:lnSpc>
            </a:pPr>
            <a:endParaRPr lang="fa-IR" sz="2400" smtClean="0">
              <a:cs typeface="B Zar" pitchFamily="2" charset="-78"/>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75" y="2071688"/>
            <a:ext cx="630555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1833563" y="1270000"/>
            <a:ext cx="49418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b="1">
                <a:solidFill>
                  <a:srgbClr val="C00000"/>
                </a:solidFill>
                <a:cs typeface="B Titr" pitchFamily="2" charset="-78"/>
              </a:rPr>
              <a:t> برخی مزیت های سیستم هزينه يابي بر مبناي فعاليت</a:t>
            </a:r>
          </a:p>
        </p:txBody>
      </p:sp>
      <p:sp>
        <p:nvSpPr>
          <p:cNvPr id="6" name="Rectangle 5"/>
          <p:cNvSpPr>
            <a:spLocks noChangeArrowheads="1"/>
          </p:cNvSpPr>
          <p:nvPr/>
        </p:nvSpPr>
        <p:spPr bwMode="auto">
          <a:xfrm>
            <a:off x="6948488" y="3213100"/>
            <a:ext cx="19923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1600" b="1">
                <a:cs typeface="B Titr" pitchFamily="2" charset="-78"/>
              </a:rPr>
              <a:t>امكان مديريت هزينه ها</a:t>
            </a:r>
          </a:p>
        </p:txBody>
      </p:sp>
      <p:sp>
        <p:nvSpPr>
          <p:cNvPr id="7" name="Rectangle 6"/>
          <p:cNvSpPr>
            <a:spLocks noChangeArrowheads="1"/>
          </p:cNvSpPr>
          <p:nvPr/>
        </p:nvSpPr>
        <p:spPr bwMode="auto">
          <a:xfrm>
            <a:off x="150813" y="3714750"/>
            <a:ext cx="1992312"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fa-IR" sz="1600" b="1">
                <a:cs typeface="B Titr" pitchFamily="2" charset="-78"/>
              </a:rPr>
              <a:t>امكان شناخت منابع سود و زياني سازمان به تفكيك هر يك از خدمات جزء سازمان</a:t>
            </a:r>
          </a:p>
        </p:txBody>
      </p:sp>
      <p:sp>
        <p:nvSpPr>
          <p:cNvPr id="8" name="Rectangle 7"/>
          <p:cNvSpPr>
            <a:spLocks noChangeArrowheads="1"/>
          </p:cNvSpPr>
          <p:nvPr/>
        </p:nvSpPr>
        <p:spPr bwMode="auto">
          <a:xfrm>
            <a:off x="428625" y="5786438"/>
            <a:ext cx="1992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fa-IR" sz="1600" b="1">
                <a:cs typeface="B Titr" pitchFamily="2" charset="-78"/>
              </a:rPr>
              <a:t>امكان مشاهده ظرفيت هاي خالي</a:t>
            </a:r>
          </a:p>
        </p:txBody>
      </p:sp>
      <p:sp>
        <p:nvSpPr>
          <p:cNvPr id="9" name="Rectangle 8"/>
          <p:cNvSpPr>
            <a:spLocks noChangeArrowheads="1"/>
          </p:cNvSpPr>
          <p:nvPr/>
        </p:nvSpPr>
        <p:spPr bwMode="auto">
          <a:xfrm>
            <a:off x="3143250" y="5786438"/>
            <a:ext cx="19923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1600" b="1">
                <a:cs typeface="B Titr" pitchFamily="2" charset="-78"/>
              </a:rPr>
              <a:t>امكان بررسي انحرافات</a:t>
            </a:r>
          </a:p>
        </p:txBody>
      </p:sp>
      <p:sp>
        <p:nvSpPr>
          <p:cNvPr id="10" name="Rectangle 9"/>
          <p:cNvSpPr>
            <a:spLocks noChangeArrowheads="1"/>
          </p:cNvSpPr>
          <p:nvPr/>
        </p:nvSpPr>
        <p:spPr bwMode="auto">
          <a:xfrm>
            <a:off x="6786563" y="5715000"/>
            <a:ext cx="19923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1600" b="1">
                <a:cs typeface="B Titr" pitchFamily="2" charset="-78"/>
              </a:rPr>
              <a:t>امكان آناليز حساسيت</a:t>
            </a:r>
          </a:p>
        </p:txBody>
      </p:sp>
      <p:sp>
        <p:nvSpPr>
          <p:cNvPr id="53257" name="TextBox 10"/>
          <p:cNvSpPr txBox="1">
            <a:spLocks noChangeArrowheads="1"/>
          </p:cNvSpPr>
          <p:nvPr/>
        </p:nvSpPr>
        <p:spPr bwMode="auto">
          <a:xfrm>
            <a:off x="4119563" y="846138"/>
            <a:ext cx="865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a-IR" b="1">
                <a:cs typeface="B Zar" pitchFamily="2" charset="-78"/>
              </a:rPr>
              <a:t>شکل 4</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anim calcmode="lin" valueType="num">
                                      <p:cBhvr>
                                        <p:cTn id="8" dur="1250" fill="hold"/>
                                        <p:tgtEl>
                                          <p:spTgt spid="4"/>
                                        </p:tgtEl>
                                        <p:attrNameLst>
                                          <p:attrName>ppt_x</p:attrName>
                                        </p:attrNameLst>
                                      </p:cBhvr>
                                      <p:tavLst>
                                        <p:tav tm="0">
                                          <p:val>
                                            <p:strVal val="#ppt_x"/>
                                          </p:val>
                                        </p:tav>
                                        <p:tav tm="100000">
                                          <p:val>
                                            <p:strVal val="#ppt_x"/>
                                          </p:val>
                                        </p:tav>
                                      </p:tavLst>
                                    </p:anim>
                                    <p:anim calcmode="lin" valueType="num">
                                      <p:cBhvr>
                                        <p:cTn id="9" dur="125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1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786188" y="642938"/>
            <a:ext cx="45132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fa-IR" sz="2400" b="1">
                <a:solidFill>
                  <a:srgbClr val="C00000"/>
                </a:solidFill>
                <a:cs typeface="B Titr" pitchFamily="2" charset="-78"/>
              </a:rPr>
              <a:t>تخصيص هزينه بر اساس روش </a:t>
            </a:r>
            <a:r>
              <a:rPr lang="en-US" sz="2400" b="1">
                <a:solidFill>
                  <a:srgbClr val="C00000"/>
                </a:solidFill>
                <a:cs typeface="B Titr" pitchFamily="2" charset="-78"/>
              </a:rPr>
              <a:t>ABC</a:t>
            </a:r>
          </a:p>
        </p:txBody>
      </p:sp>
      <p:pic>
        <p:nvPicPr>
          <p:cNvPr id="5" name="Picture 4" descr="Untitle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8688" y="1428750"/>
            <a:ext cx="7143750" cy="481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6" name="TextBox 3"/>
          <p:cNvSpPr txBox="1">
            <a:spLocks noChangeArrowheads="1"/>
          </p:cNvSpPr>
          <p:nvPr/>
        </p:nvSpPr>
        <p:spPr bwMode="auto">
          <a:xfrm>
            <a:off x="6156325" y="277813"/>
            <a:ext cx="863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fa-IR" b="1">
                <a:cs typeface="B Zar" pitchFamily="2" charset="-78"/>
              </a:rPr>
              <a:t>شکل 5</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58888" y="1266825"/>
            <a:ext cx="6450012" cy="4324350"/>
          </a:xfrm>
          <a:prstGeom prst="rect">
            <a:avLst/>
          </a:prstGeom>
          <a:ln>
            <a:noFill/>
          </a:ln>
          <a:effectLst>
            <a:outerShdw blurRad="190500" algn="tl" rotWithShape="0">
              <a:srgbClr val="000000">
                <a:alpha val="70000"/>
              </a:srgbClr>
            </a:outerShdw>
          </a:effectLst>
        </p:spPr>
      </p:pic>
      <p:sp>
        <p:nvSpPr>
          <p:cNvPr id="55299" name="TextBox 2"/>
          <p:cNvSpPr txBox="1">
            <a:spLocks noChangeArrowheads="1"/>
          </p:cNvSpPr>
          <p:nvPr/>
        </p:nvSpPr>
        <p:spPr bwMode="auto">
          <a:xfrm>
            <a:off x="4052888" y="508000"/>
            <a:ext cx="86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a-IR" b="1">
                <a:cs typeface="B Zar" pitchFamily="2" charset="-78"/>
              </a:rPr>
              <a:t>شکل 6</a:t>
            </a:r>
          </a:p>
        </p:txBody>
      </p:sp>
    </p:spTree>
  </p:cSld>
  <p:clrMapOvr>
    <a:masterClrMapping/>
  </p:clrMapOvr>
  <p:transition>
    <p:spli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BD21427_"/>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76200"/>
            <a:ext cx="109538" cy="662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3" descr="BD21427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81000"/>
            <a:ext cx="883920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8" name="Rectangle 4"/>
          <p:cNvSpPr>
            <a:spLocks noChangeArrowheads="1"/>
          </p:cNvSpPr>
          <p:nvPr/>
        </p:nvSpPr>
        <p:spPr bwMode="auto">
          <a:xfrm>
            <a:off x="857250" y="1643063"/>
            <a:ext cx="5357813" cy="4370387"/>
          </a:xfrm>
          <a:prstGeom prst="rect">
            <a:avLst/>
          </a:prstGeom>
          <a:noFill/>
          <a:ln w="88900">
            <a:noFill/>
            <a:miter lim="800000"/>
            <a:headEnd/>
            <a:tailEnd/>
          </a:ln>
          <a:effectLst/>
        </p:spPr>
        <p:txBody>
          <a:bodyPr anchor="ctr">
            <a:spAutoFit/>
          </a:bodyPr>
          <a:lstStyle/>
          <a:p>
            <a:pPr algn="just" rtl="1">
              <a:buFontTx/>
              <a:buChar char="-"/>
              <a:tabLst>
                <a:tab pos="555625" algn="l"/>
              </a:tabLst>
              <a:defRPr/>
            </a:pPr>
            <a:r>
              <a:rPr lang="fa-IR" altLang="zh-CN" sz="2000" dirty="0">
                <a:solidFill>
                  <a:srgbClr val="003366"/>
                </a:solidFill>
                <a:effectLst>
                  <a:outerShdw blurRad="38100" dist="38100" dir="2700000" algn="tl">
                    <a:srgbClr val="000000"/>
                  </a:outerShdw>
                </a:effectLst>
                <a:latin typeface="Arial" pitchFamily="34" charset="0"/>
                <a:cs typeface="Traffic" pitchFamily="2" charset="-78"/>
              </a:rPr>
              <a:t> </a:t>
            </a:r>
            <a:r>
              <a:rPr lang="ar-SA" altLang="zh-CN" sz="2000" dirty="0">
                <a:solidFill>
                  <a:srgbClr val="003366"/>
                </a:solidFill>
                <a:effectLst>
                  <a:outerShdw blurRad="38100" dist="38100" dir="2700000" algn="tl">
                    <a:srgbClr val="000000"/>
                  </a:outerShdw>
                </a:effectLst>
                <a:latin typeface="Arial" pitchFamily="34" charset="0"/>
                <a:cs typeface="Traffic" pitchFamily="2" charset="-78"/>
              </a:rPr>
              <a:t>افزايش ميزان درآمد </a:t>
            </a:r>
            <a:r>
              <a:rPr lang="fa-IR" altLang="zh-CN" sz="2000" dirty="0">
                <a:solidFill>
                  <a:srgbClr val="003366"/>
                </a:solidFill>
                <a:effectLst>
                  <a:outerShdw blurRad="38100" dist="38100" dir="2700000" algn="tl">
                    <a:srgbClr val="000000"/>
                  </a:outerShdw>
                </a:effectLst>
                <a:latin typeface="Arial" pitchFamily="34" charset="0"/>
                <a:cs typeface="Traffic" pitchFamily="2" charset="-78"/>
              </a:rPr>
              <a:t>،</a:t>
            </a:r>
            <a:r>
              <a:rPr lang="ar-SA" altLang="zh-CN" sz="2000" dirty="0">
                <a:solidFill>
                  <a:srgbClr val="003366"/>
                </a:solidFill>
                <a:effectLst>
                  <a:outerShdw blurRad="38100" dist="38100" dir="2700000" algn="tl">
                    <a:srgbClr val="000000"/>
                  </a:outerShdw>
                </a:effectLst>
                <a:latin typeface="Arial" pitchFamily="34" charset="0"/>
                <a:cs typeface="Traffic" pitchFamily="2" charset="-78"/>
              </a:rPr>
              <a:t> كاهش در هزينه ها و به تبع آن بهبود سودآوري</a:t>
            </a:r>
            <a:endParaRPr lang="en-US" altLang="zh-CN" sz="2000" dirty="0">
              <a:solidFill>
                <a:srgbClr val="003366"/>
              </a:solidFill>
              <a:effectLst>
                <a:outerShdw blurRad="38100" dist="38100" dir="2700000" algn="tl">
                  <a:srgbClr val="000000"/>
                </a:outerShdw>
              </a:effectLst>
              <a:latin typeface="Arial" pitchFamily="34" charset="0"/>
              <a:cs typeface="Traffic" pitchFamily="2" charset="-78"/>
            </a:endParaRPr>
          </a:p>
          <a:p>
            <a:pPr algn="just" rtl="1">
              <a:tabLst>
                <a:tab pos="555625" algn="l"/>
              </a:tabLst>
              <a:defRPr/>
            </a:pPr>
            <a:endParaRPr lang="en-US" altLang="zh-CN" sz="2000" dirty="0">
              <a:solidFill>
                <a:srgbClr val="003366"/>
              </a:solidFill>
              <a:effectLst>
                <a:outerShdw blurRad="38100" dist="38100" dir="2700000" algn="tl">
                  <a:srgbClr val="000000"/>
                </a:outerShdw>
              </a:effectLst>
              <a:latin typeface="Arial" pitchFamily="34" charset="0"/>
              <a:cs typeface="Traffic" pitchFamily="2" charset="-78"/>
            </a:endParaRPr>
          </a:p>
          <a:p>
            <a:pPr algn="just" rtl="1">
              <a:tabLst>
                <a:tab pos="555625" algn="l"/>
              </a:tabLst>
              <a:defRPr/>
            </a:pPr>
            <a:r>
              <a:rPr lang="en-US" altLang="zh-CN" sz="2000" dirty="0">
                <a:solidFill>
                  <a:srgbClr val="003366"/>
                </a:solidFill>
                <a:effectLst>
                  <a:outerShdw blurRad="38100" dist="38100" dir="2700000" algn="tl">
                    <a:srgbClr val="000000"/>
                  </a:outerShdw>
                </a:effectLst>
                <a:latin typeface="Arial" pitchFamily="34" charset="0"/>
                <a:cs typeface="Traffic" pitchFamily="2" charset="-78"/>
              </a:rPr>
              <a:t> -</a:t>
            </a:r>
            <a:r>
              <a:rPr lang="ar-SA" altLang="zh-CN" sz="2000" dirty="0">
                <a:solidFill>
                  <a:srgbClr val="003366"/>
                </a:solidFill>
                <a:effectLst>
                  <a:outerShdw blurRad="38100" dist="38100" dir="2700000" algn="tl">
                    <a:srgbClr val="000000"/>
                  </a:outerShdw>
                </a:effectLst>
                <a:latin typeface="Arial" pitchFamily="34" charset="0"/>
                <a:cs typeface="Traffic" pitchFamily="2" charset="-78"/>
              </a:rPr>
              <a:t>استفاده بهينه منابع از طريق كاهش زمان گردش </a:t>
            </a:r>
            <a:r>
              <a:rPr lang="fa-IR" altLang="zh-CN" sz="2000" dirty="0">
                <a:solidFill>
                  <a:srgbClr val="003366"/>
                </a:solidFill>
                <a:effectLst>
                  <a:outerShdw blurRad="38100" dist="38100" dir="2700000" algn="tl">
                    <a:srgbClr val="000000"/>
                  </a:outerShdw>
                </a:effectLst>
                <a:latin typeface="Arial" pitchFamily="34" charset="0"/>
                <a:cs typeface="Traffic" pitchFamily="2" charset="-78"/>
              </a:rPr>
              <a:t>آن</a:t>
            </a:r>
            <a:r>
              <a:rPr lang="ar-SA" altLang="zh-CN" sz="2000" dirty="0">
                <a:solidFill>
                  <a:srgbClr val="003366"/>
                </a:solidFill>
                <a:effectLst>
                  <a:outerShdw blurRad="38100" dist="38100" dir="2700000" algn="tl">
                    <a:srgbClr val="000000"/>
                  </a:outerShdw>
                </a:effectLst>
                <a:latin typeface="Arial" pitchFamily="34" charset="0"/>
                <a:cs typeface="Traffic" pitchFamily="2" charset="-78"/>
              </a:rPr>
              <a:t> و گردش بهتر موجودي ها</a:t>
            </a:r>
            <a:endParaRPr lang="en-US" altLang="zh-CN" sz="2000" dirty="0">
              <a:solidFill>
                <a:srgbClr val="003366"/>
              </a:solidFill>
              <a:effectLst>
                <a:outerShdw blurRad="38100" dist="38100" dir="2700000" algn="tl">
                  <a:srgbClr val="000000"/>
                </a:outerShdw>
              </a:effectLst>
              <a:latin typeface="Arial" pitchFamily="34" charset="0"/>
              <a:cs typeface="Arial" pitchFamily="34" charset="0"/>
            </a:endParaRPr>
          </a:p>
          <a:p>
            <a:pPr algn="just" rtl="1">
              <a:tabLst>
                <a:tab pos="555625" algn="l"/>
              </a:tabLst>
              <a:defRPr/>
            </a:pPr>
            <a:endParaRPr lang="en-US" altLang="zh-CN" sz="2000" dirty="0">
              <a:solidFill>
                <a:srgbClr val="003366"/>
              </a:solidFill>
              <a:effectLst>
                <a:outerShdw blurRad="38100" dist="38100" dir="2700000" algn="tl">
                  <a:srgbClr val="000000"/>
                </a:outerShdw>
              </a:effectLst>
              <a:latin typeface="Arial" pitchFamily="34" charset="0"/>
              <a:cs typeface="Arial" pitchFamily="34" charset="0"/>
            </a:endParaRPr>
          </a:p>
          <a:p>
            <a:pPr algn="just" rtl="1">
              <a:tabLst>
                <a:tab pos="555625" algn="l"/>
              </a:tabLst>
              <a:defRPr/>
            </a:pPr>
            <a:r>
              <a:rPr lang="en-US" altLang="zh-CN" sz="2000" dirty="0">
                <a:solidFill>
                  <a:srgbClr val="003366"/>
                </a:solidFill>
                <a:effectLst>
                  <a:outerShdw blurRad="38100" dist="38100" dir="2700000" algn="tl">
                    <a:srgbClr val="000000"/>
                  </a:outerShdw>
                </a:effectLst>
                <a:latin typeface="Arial" pitchFamily="34" charset="0"/>
                <a:cs typeface="Arial" pitchFamily="34" charset="0"/>
              </a:rPr>
              <a:t> -</a:t>
            </a:r>
            <a:r>
              <a:rPr lang="ar-SA" altLang="zh-CN" sz="2000" dirty="0">
                <a:solidFill>
                  <a:srgbClr val="003366"/>
                </a:solidFill>
                <a:effectLst>
                  <a:outerShdw blurRad="38100" dist="38100" dir="2700000" algn="tl">
                    <a:srgbClr val="000000"/>
                  </a:outerShdw>
                </a:effectLst>
                <a:latin typeface="Arial" pitchFamily="34" charset="0"/>
                <a:cs typeface="Traffic" pitchFamily="2" charset="-78"/>
              </a:rPr>
              <a:t>انعطاف پذيري بيشتر در قيمت گذاري</a:t>
            </a:r>
            <a:endParaRPr lang="en-US" altLang="zh-CN" sz="2000" dirty="0">
              <a:solidFill>
                <a:srgbClr val="003366"/>
              </a:solidFill>
              <a:effectLst>
                <a:outerShdw blurRad="38100" dist="38100" dir="2700000" algn="tl">
                  <a:srgbClr val="000000"/>
                </a:outerShdw>
              </a:effectLst>
              <a:latin typeface="Arial" pitchFamily="34" charset="0"/>
              <a:cs typeface="Arial" pitchFamily="34" charset="0"/>
            </a:endParaRPr>
          </a:p>
          <a:p>
            <a:pPr algn="just" rtl="1">
              <a:tabLst>
                <a:tab pos="555625" algn="l"/>
              </a:tabLst>
              <a:defRPr/>
            </a:pPr>
            <a:endParaRPr lang="en-US" altLang="zh-CN" sz="2000" dirty="0">
              <a:solidFill>
                <a:srgbClr val="003366"/>
              </a:solidFill>
              <a:effectLst>
                <a:outerShdw blurRad="38100" dist="38100" dir="2700000" algn="tl">
                  <a:srgbClr val="000000"/>
                </a:outerShdw>
              </a:effectLst>
              <a:latin typeface="Arial" pitchFamily="34" charset="0"/>
              <a:cs typeface="Arial" pitchFamily="34" charset="0"/>
            </a:endParaRPr>
          </a:p>
          <a:p>
            <a:pPr algn="just" rtl="1">
              <a:tabLst>
                <a:tab pos="555625" algn="l"/>
              </a:tabLst>
              <a:defRPr/>
            </a:pPr>
            <a:r>
              <a:rPr lang="en-US" altLang="zh-CN" sz="2000" dirty="0">
                <a:solidFill>
                  <a:srgbClr val="003366"/>
                </a:solidFill>
                <a:effectLst>
                  <a:outerShdw blurRad="38100" dist="38100" dir="2700000" algn="tl">
                    <a:srgbClr val="000000"/>
                  </a:outerShdw>
                </a:effectLst>
                <a:latin typeface="Arial" pitchFamily="34" charset="0"/>
                <a:cs typeface="Arial" pitchFamily="34" charset="0"/>
              </a:rPr>
              <a:t> -</a:t>
            </a:r>
            <a:r>
              <a:rPr lang="ar-SA" altLang="zh-CN" sz="2000" dirty="0">
                <a:solidFill>
                  <a:srgbClr val="003366"/>
                </a:solidFill>
                <a:effectLst>
                  <a:outerShdw blurRad="38100" dist="38100" dir="2700000" algn="tl">
                    <a:srgbClr val="000000"/>
                  </a:outerShdw>
                </a:effectLst>
                <a:latin typeface="Arial" pitchFamily="34" charset="0"/>
                <a:cs typeface="Traffic" pitchFamily="2" charset="-78"/>
              </a:rPr>
              <a:t>بهبود در خدمات قابل ارائه به مشتري و بهبود سهم بازار</a:t>
            </a:r>
            <a:endParaRPr lang="fa-IR" altLang="zh-CN" sz="2000" dirty="0">
              <a:solidFill>
                <a:srgbClr val="003366"/>
              </a:solidFill>
              <a:effectLst>
                <a:outerShdw blurRad="38100" dist="38100" dir="2700000" algn="tl">
                  <a:srgbClr val="000000"/>
                </a:outerShdw>
              </a:effectLst>
              <a:latin typeface="Arial" pitchFamily="34" charset="0"/>
              <a:cs typeface="Traffic" pitchFamily="2" charset="-78"/>
            </a:endParaRPr>
          </a:p>
          <a:p>
            <a:pPr algn="r" rtl="1">
              <a:defRPr/>
            </a:pPr>
            <a:r>
              <a:rPr lang="fa-IR" altLang="zh-CN" sz="2000" dirty="0">
                <a:solidFill>
                  <a:srgbClr val="003366"/>
                </a:solidFill>
                <a:effectLst>
                  <a:outerShdw blurRad="38100" dist="38100" dir="2700000" algn="tl">
                    <a:srgbClr val="000000"/>
                  </a:outerShdw>
                </a:effectLst>
                <a:latin typeface="Arial" pitchFamily="34" charset="0"/>
                <a:cs typeface="Traffic" pitchFamily="2" charset="-78"/>
              </a:rPr>
              <a:t>- </a:t>
            </a:r>
            <a:r>
              <a:rPr lang="ar-SA" altLang="zh-CN" sz="2000" dirty="0">
                <a:solidFill>
                  <a:srgbClr val="003366"/>
                </a:solidFill>
                <a:effectLst>
                  <a:outerShdw blurRad="38100" dist="38100" dir="2700000" algn="tl">
                    <a:srgbClr val="000000"/>
                  </a:outerShdw>
                </a:effectLst>
                <a:latin typeface="Arial" pitchFamily="34" charset="0"/>
                <a:cs typeface="Traffic" pitchFamily="2" charset="-78"/>
              </a:rPr>
              <a:t>مشاركت فعال كاركنان در امر كاهش هزينه ها</a:t>
            </a:r>
            <a:endParaRPr lang="fa-IR" altLang="zh-CN" sz="2000" dirty="0">
              <a:solidFill>
                <a:srgbClr val="003366"/>
              </a:solidFill>
              <a:effectLst>
                <a:outerShdw blurRad="38100" dist="38100" dir="2700000" algn="tl">
                  <a:srgbClr val="000000"/>
                </a:outerShdw>
              </a:effectLst>
              <a:latin typeface="Arial" pitchFamily="34" charset="0"/>
              <a:cs typeface="Traffic" pitchFamily="2" charset="-78"/>
            </a:endParaRPr>
          </a:p>
          <a:p>
            <a:pPr algn="r" rtl="1">
              <a:defRPr/>
            </a:pPr>
            <a:endParaRPr lang="en-US" altLang="zh-CN" sz="2000" dirty="0">
              <a:solidFill>
                <a:srgbClr val="003366"/>
              </a:solidFill>
              <a:effectLst>
                <a:outerShdw blurRad="38100" dist="38100" dir="2700000" algn="tl">
                  <a:srgbClr val="000000"/>
                </a:outerShdw>
              </a:effectLst>
              <a:latin typeface="Arial" pitchFamily="34" charset="0"/>
              <a:cs typeface="Traffic" pitchFamily="2" charset="-78"/>
            </a:endParaRPr>
          </a:p>
          <a:p>
            <a:pPr algn="r" rtl="1">
              <a:defRPr/>
            </a:pPr>
            <a:r>
              <a:rPr lang="en-US" altLang="zh-CN" sz="2000" dirty="0">
                <a:solidFill>
                  <a:srgbClr val="003366"/>
                </a:solidFill>
                <a:effectLst>
                  <a:outerShdw blurRad="38100" dist="38100" dir="2700000" algn="tl">
                    <a:srgbClr val="000000"/>
                  </a:outerShdw>
                </a:effectLst>
                <a:latin typeface="Arial" pitchFamily="34" charset="0"/>
                <a:cs typeface="Traffic" pitchFamily="2" charset="-78"/>
              </a:rPr>
              <a:t> -</a:t>
            </a:r>
            <a:r>
              <a:rPr lang="ar-SA" altLang="zh-CN" sz="2000" dirty="0">
                <a:solidFill>
                  <a:srgbClr val="003366"/>
                </a:solidFill>
                <a:effectLst>
                  <a:outerShdw blurRad="38100" dist="38100" dir="2700000" algn="tl">
                    <a:srgbClr val="000000"/>
                  </a:outerShdw>
                </a:effectLst>
                <a:latin typeface="Arial" pitchFamily="34" charset="0"/>
                <a:cs typeface="Traffic" pitchFamily="2" charset="-78"/>
              </a:rPr>
              <a:t>نهادينه شدن سيستم نظارت بر هزينه ها و كوشش</a:t>
            </a:r>
            <a:endParaRPr lang="fa-IR" altLang="zh-CN" sz="2000" dirty="0">
              <a:solidFill>
                <a:srgbClr val="003366"/>
              </a:solidFill>
              <a:effectLst>
                <a:outerShdw blurRad="38100" dist="38100" dir="2700000" algn="tl">
                  <a:srgbClr val="000000"/>
                </a:outerShdw>
              </a:effectLst>
              <a:latin typeface="Arial" pitchFamily="34" charset="0"/>
              <a:cs typeface="Traffic" pitchFamily="2" charset="-78"/>
            </a:endParaRPr>
          </a:p>
          <a:p>
            <a:pPr algn="r" rtl="1">
              <a:defRPr/>
            </a:pPr>
            <a:r>
              <a:rPr lang="ar-SA" altLang="zh-CN" sz="2000" dirty="0">
                <a:solidFill>
                  <a:srgbClr val="003366"/>
                </a:solidFill>
                <a:effectLst>
                  <a:outerShdw blurRad="38100" dist="38100" dir="2700000" algn="tl">
                    <a:srgbClr val="000000"/>
                  </a:outerShdw>
                </a:effectLst>
                <a:latin typeface="Arial" pitchFamily="34" charset="0"/>
                <a:cs typeface="Traffic" pitchFamily="2" charset="-78"/>
              </a:rPr>
              <a:t> مستمر و استراتژيك براي كاهش آن در موسسه</a:t>
            </a:r>
          </a:p>
          <a:p>
            <a:pPr algn="just" rtl="1">
              <a:tabLst>
                <a:tab pos="555625" algn="l"/>
              </a:tabLst>
              <a:defRPr/>
            </a:pPr>
            <a:endParaRPr lang="ar-SA" altLang="zh-CN" sz="2000" dirty="0">
              <a:solidFill>
                <a:srgbClr val="003366"/>
              </a:solidFill>
              <a:effectLst>
                <a:outerShdw blurRad="38100" dist="38100" dir="2700000" algn="tl">
                  <a:srgbClr val="000000"/>
                </a:outerShdw>
              </a:effectLst>
              <a:latin typeface="Arial" pitchFamily="34" charset="0"/>
              <a:cs typeface="Traffic" pitchFamily="2" charset="-78"/>
            </a:endParaRPr>
          </a:p>
        </p:txBody>
      </p:sp>
      <p:sp>
        <p:nvSpPr>
          <p:cNvPr id="6150" name="Rectangle 5"/>
          <p:cNvSpPr>
            <a:spLocks noGrp="1" noChangeArrowheads="1"/>
          </p:cNvSpPr>
          <p:nvPr>
            <p:ph type="ctrTitle"/>
          </p:nvPr>
        </p:nvSpPr>
        <p:spPr>
          <a:xfrm>
            <a:off x="762000" y="642938"/>
            <a:ext cx="5095875" cy="652462"/>
          </a:xfrm>
        </p:spPr>
        <p:txBody>
          <a:bodyPr>
            <a:normAutofit fontScale="90000"/>
          </a:bodyPr>
          <a:lstStyle/>
          <a:p>
            <a:pPr fontAlgn="auto">
              <a:spcAft>
                <a:spcPts val="0"/>
              </a:spcAft>
              <a:defRPr/>
            </a:pPr>
            <a:r>
              <a:rPr lang="fa-IR" sz="4000" u="sng" smtClean="0">
                <a:cs typeface="Zar" pitchFamily="2" charset="-78"/>
              </a:rPr>
              <a:t>اهداف :</a:t>
            </a:r>
            <a:endParaRPr lang="en-US" sz="4000" u="sng" smtClean="0">
              <a:cs typeface="Zar" pitchFamily="2" charset="-78"/>
            </a:endParaRPr>
          </a:p>
        </p:txBody>
      </p:sp>
    </p:spTree>
  </p:cSld>
  <p:clrMapOvr>
    <a:masterClrMapping/>
  </p:clrMapOvr>
  <p:transition spd="slow">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9638" y="2057400"/>
            <a:ext cx="73247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3" name="TextBox 2"/>
          <p:cNvSpPr txBox="1">
            <a:spLocks noChangeArrowheads="1"/>
          </p:cNvSpPr>
          <p:nvPr/>
        </p:nvSpPr>
        <p:spPr bwMode="auto">
          <a:xfrm>
            <a:off x="4054475" y="981075"/>
            <a:ext cx="863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a-IR" b="1">
                <a:cs typeface="B Zar" pitchFamily="2" charset="-78"/>
              </a:rPr>
              <a:t>شکل 7</a:t>
            </a:r>
          </a:p>
        </p:txBody>
      </p:sp>
    </p:spTree>
  </p:cSld>
  <p:clrMapOvr>
    <a:masterClrMapping/>
  </p:clrMapOvr>
  <p:transition>
    <p:split dir="in"/>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blip>
          <a:stretch>
            <a:fillRect/>
          </a:stretch>
        </p:blipFill>
        <p:spPr>
          <a:xfrm>
            <a:off x="1835696" y="750566"/>
            <a:ext cx="5477023" cy="5774778"/>
          </a:xfrm>
          <a:prstGeom prst="ellipse">
            <a:avLst/>
          </a:prstGeom>
          <a:ln>
            <a:noFill/>
          </a:ln>
          <a:effectLst>
            <a:softEdge rad="112500"/>
          </a:effectLst>
        </p:spPr>
      </p:pic>
      <p:sp>
        <p:nvSpPr>
          <p:cNvPr id="57347" name="TextBox 2"/>
          <p:cNvSpPr txBox="1">
            <a:spLocks noChangeArrowheads="1"/>
          </p:cNvSpPr>
          <p:nvPr/>
        </p:nvSpPr>
        <p:spPr bwMode="auto">
          <a:xfrm>
            <a:off x="4067175" y="323850"/>
            <a:ext cx="8651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a-IR" b="1">
                <a:cs typeface="B Zar" pitchFamily="2" charset="-78"/>
              </a:rPr>
              <a:t>شکل 8</a:t>
            </a:r>
          </a:p>
        </p:txBody>
      </p:sp>
    </p:spTree>
  </p:cSld>
  <p:clrMapOvr>
    <a:masterClrMapping/>
  </p:clrMapOvr>
  <p:transition>
    <p:split dir="in"/>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1" descr="12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857375"/>
            <a:ext cx="6748463"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1" name="TextBox 2"/>
          <p:cNvSpPr txBox="1">
            <a:spLocks noChangeArrowheads="1"/>
          </p:cNvSpPr>
          <p:nvPr/>
        </p:nvSpPr>
        <p:spPr bwMode="auto">
          <a:xfrm>
            <a:off x="3924300" y="1038225"/>
            <a:ext cx="86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a-IR" b="1">
                <a:cs typeface="B Zar" pitchFamily="2" charset="-78"/>
              </a:rPr>
              <a:t>شکل 9</a:t>
            </a:r>
          </a:p>
        </p:txBody>
      </p:sp>
    </p:spTree>
  </p:cSld>
  <p:clrMapOvr>
    <a:masterClrMapping/>
  </p:clrMapOvr>
  <p:transition>
    <p:split dir="in"/>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1"/>
          </p:nvPr>
        </p:nvSpPr>
        <p:spPr>
          <a:xfrm>
            <a:off x="395288" y="1449388"/>
            <a:ext cx="8229600" cy="4572000"/>
          </a:xfrm>
        </p:spPr>
        <p:txBody>
          <a:bodyPr/>
          <a:lstStyle/>
          <a:p>
            <a:pPr algn="just" rtl="1">
              <a:lnSpc>
                <a:spcPct val="150000"/>
              </a:lnSpc>
            </a:pPr>
            <a:r>
              <a:rPr lang="fa-IR" sz="2400" b="1" smtClean="0">
                <a:cs typeface="B Zar" pitchFamily="2" charset="-78"/>
              </a:rPr>
              <a:t>پس از تعيين تكليف هزينه هاي مستقيم بايد وضعيت و نحوه تخصيص هزينه هاي غير مستقيم مشخص گردد.در راستاي تخصيص هزينه هاي غير مستقيم به محصولات يا خدمات، از آنجا كه هزينه هاي غير مستقيم قابل رديابي به محصولات توليدي نيستند، در سيستم سنتي از مباني غير قابل اتكا كه به آنها مباني حجمي نيز گفته مي شود استفاده مي گردد.</a:t>
            </a:r>
          </a:p>
        </p:txBody>
      </p:sp>
      <p:sp>
        <p:nvSpPr>
          <p:cNvPr id="4" name="Rectangle 3"/>
          <p:cNvSpPr>
            <a:spLocks noChangeArrowheads="1"/>
          </p:cNvSpPr>
          <p:nvPr/>
        </p:nvSpPr>
        <p:spPr bwMode="auto">
          <a:xfrm>
            <a:off x="3786188" y="642938"/>
            <a:ext cx="45132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fa-IR" sz="2400" b="1">
                <a:solidFill>
                  <a:srgbClr val="C00000"/>
                </a:solidFill>
                <a:cs typeface="B Titr" pitchFamily="2" charset="-78"/>
              </a:rPr>
              <a:t>روش کار بر اساس روش </a:t>
            </a:r>
            <a:r>
              <a:rPr lang="en-US" sz="2400" b="1">
                <a:solidFill>
                  <a:srgbClr val="C00000"/>
                </a:solidFill>
                <a:cs typeface="B Titr" pitchFamily="2" charset="-78"/>
              </a:rPr>
              <a:t>ABC</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1304925"/>
            <a:ext cx="8229600" cy="4572000"/>
          </a:xfrm>
        </p:spPr>
        <p:txBody>
          <a:bodyPr/>
          <a:lstStyle/>
          <a:p>
            <a:pPr algn="just" rtl="1">
              <a:lnSpc>
                <a:spcPct val="150000"/>
              </a:lnSpc>
            </a:pPr>
            <a:r>
              <a:rPr lang="fa-IR" sz="2400" b="1" smtClean="0">
                <a:cs typeface="B Zar" pitchFamily="2" charset="-78"/>
              </a:rPr>
              <a:t>در سيستم سنتي به دليل نوع تخصيص هزينه هاي سربار، انحرافات قابل توجهي در قيمت تمام شده محصول به وجود مي آيد. بنابراين سيستم پيشنهادي براي هر چه دقيق تر نمودن بهاي تمام شده محصولات و خدمات، از روش </a:t>
            </a:r>
            <a:r>
              <a:rPr lang="en-US" sz="2400" b="1" smtClean="0">
                <a:cs typeface="B Zar" pitchFamily="2" charset="-78"/>
              </a:rPr>
              <a:t>ABC</a:t>
            </a:r>
            <a:r>
              <a:rPr lang="fa-IR" sz="2400" b="1" smtClean="0">
                <a:cs typeface="B Zar" pitchFamily="2" charset="-78"/>
              </a:rPr>
              <a:t>استفاده مي شود. در اين روش ابتدا كل هزينه هاي غير مستقيم (سربار) به دواير تشكيل دهنده آن تقسيم مي گردد. پس از آن هر دايره به فعاليت هاي زير مجموعه خود تقسيم شده و مباني تسهيم هزينه هاي غير مستقيم تعيين مي گردد.</a:t>
            </a:r>
            <a:endParaRPr lang="en-US" sz="2400" b="1" smtClean="0">
              <a:cs typeface="B Zar" pitchFamily="2" charset="-78"/>
            </a:endParaRPr>
          </a:p>
          <a:p>
            <a:pPr algn="just" rtl="1">
              <a:lnSpc>
                <a:spcPct val="150000"/>
              </a:lnSpc>
            </a:pPr>
            <a:endParaRPr lang="fa-IR" sz="2400" b="1" smtClean="0">
              <a:cs typeface="B Zar" pitchFamily="2" charset="-78"/>
            </a:endParaRPr>
          </a:p>
        </p:txBody>
      </p:sp>
      <p:sp>
        <p:nvSpPr>
          <p:cNvPr id="4" name="Rectangle 3"/>
          <p:cNvSpPr>
            <a:spLocks noChangeArrowheads="1"/>
          </p:cNvSpPr>
          <p:nvPr/>
        </p:nvSpPr>
        <p:spPr bwMode="auto">
          <a:xfrm>
            <a:off x="3786188" y="642938"/>
            <a:ext cx="45132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fa-IR" sz="2400" b="1">
                <a:solidFill>
                  <a:srgbClr val="C00000"/>
                </a:solidFill>
                <a:cs typeface="B Titr" pitchFamily="2" charset="-78"/>
              </a:rPr>
              <a:t>روش کار بر اساس روش </a:t>
            </a:r>
            <a:r>
              <a:rPr lang="en-US" sz="2400" b="1">
                <a:solidFill>
                  <a:srgbClr val="C00000"/>
                </a:solidFill>
                <a:cs typeface="B Titr" pitchFamily="2" charset="-78"/>
              </a:rPr>
              <a:t>ABC</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786188" y="642938"/>
            <a:ext cx="45132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fa-IR" sz="2400" b="1">
                <a:solidFill>
                  <a:srgbClr val="C00000"/>
                </a:solidFill>
                <a:cs typeface="B Titr" pitchFamily="2" charset="-78"/>
              </a:rPr>
              <a:t>روش کار بر اساس روش </a:t>
            </a:r>
            <a:r>
              <a:rPr lang="en-US" sz="2400" b="1">
                <a:solidFill>
                  <a:srgbClr val="C00000"/>
                </a:solidFill>
                <a:cs typeface="B Titr" pitchFamily="2" charset="-78"/>
              </a:rPr>
              <a:t>ABC</a:t>
            </a:r>
          </a:p>
        </p:txBody>
      </p:sp>
      <p:sp>
        <p:nvSpPr>
          <p:cNvPr id="2" name="Rectangle 1"/>
          <p:cNvSpPr>
            <a:spLocks noChangeArrowheads="1"/>
          </p:cNvSpPr>
          <p:nvPr/>
        </p:nvSpPr>
        <p:spPr bwMode="auto">
          <a:xfrm>
            <a:off x="539750" y="1125538"/>
            <a:ext cx="8316913" cy="669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indent="-273050" algn="just" rtl="1">
              <a:lnSpc>
                <a:spcPct val="150000"/>
              </a:lnSpc>
              <a:spcBef>
                <a:spcPts val="600"/>
              </a:spcBef>
              <a:buClr>
                <a:schemeClr val="accent2"/>
              </a:buClr>
              <a:buSzPct val="85000"/>
              <a:buFont typeface="Wingdings 2" pitchFamily="18" charset="2"/>
              <a:buChar char=""/>
            </a:pPr>
            <a:r>
              <a:rPr lang="fa-IR" sz="2400" b="1">
                <a:cs typeface="B Zar" pitchFamily="2" charset="-78"/>
              </a:rPr>
              <a:t>در اين روش براي هر يك از فعاليت ها در هر يك از دواير هزينه سربار يك محرك هزينه مشخص مي گردد كه همان معيار اندازه گيري آن هزينه مي باشد.سپس با توجه به ظرفيت مورد انتظار هر فعاليت و نيز هزينه پيش بيني شده مربوط به آن، نرخ هزينه يك واحد فعاليت سربار محاسبه شده و بر مبناي اطلاعات مقداري كه از سيستم توليد به صورت روزانه استخراج مي گردد،  هزينه هاي سربار به محصولات يا خدمات توليدي تخصيص مي يابد. </a:t>
            </a:r>
            <a:endParaRPr lang="en-US" sz="2400" b="1">
              <a:cs typeface="B Zar" pitchFamily="2" charset="-78"/>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786188" y="642938"/>
            <a:ext cx="45132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fa-IR" sz="2400" b="1">
                <a:solidFill>
                  <a:srgbClr val="C00000"/>
                </a:solidFill>
                <a:cs typeface="B Titr" pitchFamily="2" charset="-78"/>
              </a:rPr>
              <a:t>روش کار بر اساس روش </a:t>
            </a:r>
            <a:r>
              <a:rPr lang="en-US" sz="2400" b="1">
                <a:solidFill>
                  <a:srgbClr val="C00000"/>
                </a:solidFill>
                <a:cs typeface="B Titr" pitchFamily="2" charset="-78"/>
              </a:rPr>
              <a:t>ABC</a:t>
            </a:r>
          </a:p>
        </p:txBody>
      </p:sp>
      <p:sp>
        <p:nvSpPr>
          <p:cNvPr id="5" name="Content Placeholder 2"/>
          <p:cNvSpPr>
            <a:spLocks noGrp="1"/>
          </p:cNvSpPr>
          <p:nvPr>
            <p:ph idx="1"/>
          </p:nvPr>
        </p:nvSpPr>
        <p:spPr>
          <a:xfrm>
            <a:off x="519113" y="1557338"/>
            <a:ext cx="8229600" cy="1947862"/>
          </a:xfrm>
        </p:spPr>
        <p:txBody>
          <a:bodyPr/>
          <a:lstStyle/>
          <a:p>
            <a:pPr algn="just" rtl="1">
              <a:lnSpc>
                <a:spcPct val="150000"/>
              </a:lnSpc>
            </a:pPr>
            <a:r>
              <a:rPr lang="fa-IR" sz="2400" b="1" smtClean="0">
                <a:cs typeface="B Zar" pitchFamily="2" charset="-78"/>
              </a:rPr>
              <a:t>در اين روش‏،سيستم بهاي تمام شده به دليل استفاده از روش پيشرفته </a:t>
            </a:r>
            <a:r>
              <a:rPr lang="en-US" sz="2400" b="1" smtClean="0">
                <a:cs typeface="B Zar" pitchFamily="2" charset="-78"/>
              </a:rPr>
              <a:t>ABC</a:t>
            </a:r>
            <a:r>
              <a:rPr lang="fa-IR" sz="2400" b="1" smtClean="0">
                <a:cs typeface="B Zar" pitchFamily="2" charset="-78"/>
              </a:rPr>
              <a:t>قابليت ارائه گزارشات بهاي تمام شده به تفكيك هر يك از مراحل و اجزاي محصولات را دارا خواهد بود.</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1241425"/>
            <a:ext cx="8183562" cy="4187825"/>
          </a:xfrm>
        </p:spPr>
        <p:txBody>
          <a:bodyPr>
            <a:normAutofit fontScale="92500"/>
          </a:bodyPr>
          <a:lstStyle/>
          <a:p>
            <a:pPr marL="265176" indent="-265176" algn="just" rtl="1" fontAlgn="auto">
              <a:lnSpc>
                <a:spcPct val="150000"/>
              </a:lnSpc>
              <a:spcAft>
                <a:spcPts val="0"/>
              </a:spcAft>
              <a:buFont typeface="Wingdings 2"/>
              <a:buChar char=""/>
              <a:defRPr/>
            </a:pPr>
            <a:r>
              <a:rPr lang="fa-IR" b="1" dirty="0" smtClean="0">
                <a:cs typeface="B Zar" pitchFamily="2" charset="-78"/>
              </a:rPr>
              <a:t>دراين سيستم به دليل استفاده از روش </a:t>
            </a:r>
            <a:r>
              <a:rPr lang="en-US" b="1" dirty="0" smtClean="0">
                <a:cs typeface="B Zar" pitchFamily="2" charset="-78"/>
              </a:rPr>
              <a:t> ABC </a:t>
            </a:r>
            <a:r>
              <a:rPr lang="fa-IR" b="1" dirty="0" smtClean="0">
                <a:cs typeface="B Zar" pitchFamily="2" charset="-78"/>
              </a:rPr>
              <a:t>مي توان ظرفيت بلا استفاده هزينه هاي سربار و در نهايت هزينه هاي اضافي سربار يا هزينه هاي بدون ارزش افزوده را شناسايي نموده و با حذف تدريجي آنها هزينه هاي توليدي را كاهش داد. همچنين مشاهده گزارشات مقايسه اي در فواصل زماني دلخواه با توجه به تفكيك مذكور، مي تواند در تصميم گيري بسيار مفيد باشد.</a:t>
            </a:r>
            <a:endParaRPr lang="en-US" b="1" dirty="0" smtClean="0">
              <a:cs typeface="B Zar" pitchFamily="2" charset="-78"/>
            </a:endParaRPr>
          </a:p>
          <a:p>
            <a:pPr marL="265176" indent="-265176" algn="just" rtl="1" fontAlgn="auto">
              <a:lnSpc>
                <a:spcPct val="150000"/>
              </a:lnSpc>
              <a:spcAft>
                <a:spcPts val="0"/>
              </a:spcAft>
              <a:buFont typeface="Wingdings 2"/>
              <a:buChar char=""/>
              <a:defRPr/>
            </a:pPr>
            <a:endParaRPr lang="fa-IR" b="1" dirty="0" smtClean="0">
              <a:cs typeface="B Zar" pitchFamily="2" charset="-78"/>
            </a:endParaRPr>
          </a:p>
        </p:txBody>
      </p:sp>
      <p:sp>
        <p:nvSpPr>
          <p:cNvPr id="4" name="Rectangle 3"/>
          <p:cNvSpPr>
            <a:spLocks noChangeArrowheads="1"/>
          </p:cNvSpPr>
          <p:nvPr/>
        </p:nvSpPr>
        <p:spPr bwMode="auto">
          <a:xfrm>
            <a:off x="3786188" y="642938"/>
            <a:ext cx="45132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fa-IR" sz="2400" b="1">
                <a:solidFill>
                  <a:srgbClr val="C00000"/>
                </a:solidFill>
                <a:cs typeface="B Titr" pitchFamily="2" charset="-78"/>
              </a:rPr>
              <a:t>روش کار بر اساس روش </a:t>
            </a:r>
            <a:r>
              <a:rPr lang="en-US" sz="2400" b="1">
                <a:solidFill>
                  <a:srgbClr val="C00000"/>
                </a:solidFill>
                <a:cs typeface="B Titr" pitchFamily="2" charset="-78"/>
              </a:rPr>
              <a:t>ABC</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90775" y="44450"/>
            <a:ext cx="8229600" cy="1219200"/>
          </a:xfrm>
        </p:spPr>
        <p:txBody>
          <a:bodyPr/>
          <a:lstStyle/>
          <a:p>
            <a:pPr fontAlgn="auto">
              <a:spcAft>
                <a:spcPts val="0"/>
              </a:spcAft>
              <a:defRPr/>
            </a:pPr>
            <a:r>
              <a:rPr lang="fa-IR" smtClean="0">
                <a:solidFill>
                  <a:srgbClr val="C00000"/>
                </a:solidFill>
                <a:cs typeface="B Zar" pitchFamily="2" charset="-78"/>
              </a:rPr>
              <a:t>نمونه گزارشات مدیریتی بهای تمام شده </a:t>
            </a:r>
          </a:p>
        </p:txBody>
      </p:sp>
      <p:sp>
        <p:nvSpPr>
          <p:cNvPr id="4" name="Rectangle 3"/>
          <p:cNvSpPr>
            <a:spLocks noChangeArrowheads="1"/>
          </p:cNvSpPr>
          <p:nvPr/>
        </p:nvSpPr>
        <p:spPr bwMode="auto">
          <a:xfrm>
            <a:off x="5360988" y="1484313"/>
            <a:ext cx="2955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000" b="1">
                <a:cs typeface="B Zar" pitchFamily="2" charset="-78"/>
              </a:rPr>
              <a:t>1- جدول مقداری تولید واحد</a:t>
            </a:r>
            <a:endParaRPr lang="en-US" sz="2000" b="1">
              <a:cs typeface="B Zar" pitchFamily="2" charset="-78"/>
            </a:endParaRPr>
          </a:p>
        </p:txBody>
      </p:sp>
      <p:sp>
        <p:nvSpPr>
          <p:cNvPr id="5" name="Rectangle 4"/>
          <p:cNvSpPr>
            <a:spLocks noChangeArrowheads="1"/>
          </p:cNvSpPr>
          <p:nvPr/>
        </p:nvSpPr>
        <p:spPr bwMode="auto">
          <a:xfrm>
            <a:off x="4948238" y="2019300"/>
            <a:ext cx="2863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000" b="1">
                <a:cs typeface="B Zar" pitchFamily="2" charset="-78"/>
              </a:rPr>
              <a:t>جمع واحدهای </a:t>
            </a:r>
            <a:r>
              <a:rPr lang="fa-IR" b="1">
                <a:cs typeface="B Zar" pitchFamily="2" charset="-78"/>
              </a:rPr>
              <a:t>قبل</a:t>
            </a:r>
            <a:r>
              <a:rPr lang="fa-IR" sz="2000" b="1">
                <a:cs typeface="B Zar" pitchFamily="2" charset="-78"/>
              </a:rPr>
              <a:t> تخصیص </a:t>
            </a:r>
          </a:p>
        </p:txBody>
      </p:sp>
      <p:sp>
        <p:nvSpPr>
          <p:cNvPr id="6" name="Rectangle 5"/>
          <p:cNvSpPr>
            <a:spLocks noChangeArrowheads="1"/>
          </p:cNvSpPr>
          <p:nvPr/>
        </p:nvSpPr>
        <p:spPr bwMode="auto">
          <a:xfrm>
            <a:off x="4887913" y="2565400"/>
            <a:ext cx="29241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000" b="1">
                <a:cs typeface="B Zar" pitchFamily="2" charset="-78"/>
              </a:rPr>
              <a:t>جمع واحدهای تخصیص یافته </a:t>
            </a:r>
          </a:p>
        </p:txBody>
      </p:sp>
      <p:sp>
        <p:nvSpPr>
          <p:cNvPr id="7" name="Rectangle 6"/>
          <p:cNvSpPr>
            <a:spLocks noChangeArrowheads="1"/>
          </p:cNvSpPr>
          <p:nvPr/>
        </p:nvSpPr>
        <p:spPr bwMode="auto">
          <a:xfrm>
            <a:off x="4926013" y="3141663"/>
            <a:ext cx="3390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000" b="1">
                <a:cs typeface="B Zar" pitchFamily="2" charset="-78"/>
              </a:rPr>
              <a:t>2- هزینه های منظور شده به مرحله </a:t>
            </a:r>
          </a:p>
        </p:txBody>
      </p:sp>
      <p:sp>
        <p:nvSpPr>
          <p:cNvPr id="8" name="Rectangle 7"/>
          <p:cNvSpPr>
            <a:spLocks noChangeArrowheads="1"/>
          </p:cNvSpPr>
          <p:nvPr/>
        </p:nvSpPr>
        <p:spPr bwMode="auto">
          <a:xfrm>
            <a:off x="2859088" y="3716338"/>
            <a:ext cx="495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000" b="1">
                <a:cs typeface="B Zar" pitchFamily="2" charset="-78"/>
              </a:rPr>
              <a:t>هزینه های انتقالی از دوره قبل(در جریان اول دوره) </a:t>
            </a:r>
          </a:p>
        </p:txBody>
      </p:sp>
      <p:sp>
        <p:nvSpPr>
          <p:cNvPr id="9" name="Rectangle 8"/>
          <p:cNvSpPr>
            <a:spLocks noChangeArrowheads="1"/>
          </p:cNvSpPr>
          <p:nvPr/>
        </p:nvSpPr>
        <p:spPr bwMode="auto">
          <a:xfrm>
            <a:off x="2633663" y="4221163"/>
            <a:ext cx="5178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000" b="1">
                <a:cs typeface="B Zar" pitchFamily="2" charset="-78"/>
              </a:rPr>
              <a:t>هزینه های طی دوره                                                      </a:t>
            </a:r>
            <a:endParaRPr lang="en-US" sz="2000" b="1">
              <a:cs typeface="B Zar" pitchFamily="2" charset="-78"/>
            </a:endParaRPr>
          </a:p>
        </p:txBody>
      </p:sp>
      <p:sp>
        <p:nvSpPr>
          <p:cNvPr id="10" name="Rectangle 9"/>
          <p:cNvSpPr>
            <a:spLocks noChangeArrowheads="1"/>
          </p:cNvSpPr>
          <p:nvPr/>
        </p:nvSpPr>
        <p:spPr bwMode="auto">
          <a:xfrm>
            <a:off x="4224338" y="4724400"/>
            <a:ext cx="35941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000" b="1">
                <a:cs typeface="B Zar" pitchFamily="2" charset="-78"/>
              </a:rPr>
              <a:t>جمع هزینه های منظور شده به مرحله </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1000"/>
                                        <p:tgtEl>
                                          <p:spTgt spid="10"/>
                                        </p:tgtEl>
                                      </p:cBhvr>
                                    </p:animEffect>
                                    <p:anim calcmode="lin" valueType="num">
                                      <p:cBhvr>
                                        <p:cTn id="55" dur="1000" fill="hold"/>
                                        <p:tgtEl>
                                          <p:spTgt spid="10"/>
                                        </p:tgtEl>
                                        <p:attrNameLst>
                                          <p:attrName>ppt_x</p:attrName>
                                        </p:attrNameLst>
                                      </p:cBhvr>
                                      <p:tavLst>
                                        <p:tav tm="0">
                                          <p:val>
                                            <p:strVal val="#ppt_x"/>
                                          </p:val>
                                        </p:tav>
                                        <p:tav tm="100000">
                                          <p:val>
                                            <p:strVal val="#ppt_x"/>
                                          </p:val>
                                        </p:tav>
                                      </p:tavLst>
                                    </p:anim>
                                    <p:anim calcmode="lin" valueType="num">
                                      <p:cBhvr>
                                        <p:cTn id="5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2391072" y="44624"/>
            <a:ext cx="6357392" cy="1219200"/>
          </a:xfrm>
          <a:prstGeom prst="rect">
            <a:avLst/>
          </a:prstGeom>
          <a:ln w="6350" cap="rnd">
            <a:noFill/>
          </a:ln>
        </p:spPr>
        <p:txBody>
          <a:bodyPr anchor="b">
            <a:normAutofit/>
          </a:bodyPr>
          <a:lstStyle>
            <a:lvl1pPr algn="l" rtl="1"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pPr>
              <a:defRPr/>
            </a:pPr>
            <a:r>
              <a:rPr lang="fa-IR" sz="3600" b="1" smtClean="0">
                <a:solidFill>
                  <a:srgbClr val="C00000"/>
                </a:solidFill>
                <a:cs typeface="B Zar" pitchFamily="2" charset="-78"/>
              </a:rPr>
              <a:t>نمونه گزارشات مدیریتی بهای تمام شده </a:t>
            </a:r>
            <a:endParaRPr lang="fa-IR" sz="3600" b="1">
              <a:solidFill>
                <a:srgbClr val="C00000"/>
              </a:solidFill>
              <a:cs typeface="B Zar" pitchFamily="2" charset="-78"/>
            </a:endParaRPr>
          </a:p>
        </p:txBody>
      </p:sp>
      <p:sp>
        <p:nvSpPr>
          <p:cNvPr id="5" name="Rectangle 4"/>
          <p:cNvSpPr>
            <a:spLocks noChangeArrowheads="1"/>
          </p:cNvSpPr>
          <p:nvPr/>
        </p:nvSpPr>
        <p:spPr bwMode="auto">
          <a:xfrm>
            <a:off x="4932363" y="1628775"/>
            <a:ext cx="337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000" b="1">
                <a:cs typeface="B Zar" pitchFamily="2" charset="-78"/>
              </a:rPr>
              <a:t>3- جدول معادل آحاد تکمیل شده </a:t>
            </a:r>
          </a:p>
        </p:txBody>
      </p:sp>
      <p:sp>
        <p:nvSpPr>
          <p:cNvPr id="6" name="Rectangle 5"/>
          <p:cNvSpPr>
            <a:spLocks noChangeArrowheads="1"/>
          </p:cNvSpPr>
          <p:nvPr/>
        </p:nvSpPr>
        <p:spPr bwMode="auto">
          <a:xfrm>
            <a:off x="2581275" y="2205038"/>
            <a:ext cx="5159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000" b="1">
                <a:cs typeface="B Zar" pitchFamily="2" charset="-78"/>
              </a:rPr>
              <a:t>واحدهای تکمیل شده از محل اقدام به تولید طی دوره </a:t>
            </a:r>
          </a:p>
        </p:txBody>
      </p:sp>
      <p:sp>
        <p:nvSpPr>
          <p:cNvPr id="7" name="Rectangle 6"/>
          <p:cNvSpPr>
            <a:spLocks noChangeArrowheads="1"/>
          </p:cNvSpPr>
          <p:nvPr/>
        </p:nvSpPr>
        <p:spPr bwMode="auto">
          <a:xfrm>
            <a:off x="2771775" y="2820988"/>
            <a:ext cx="4902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000" b="1">
                <a:cs typeface="B Zar" pitchFamily="2" charset="-78"/>
              </a:rPr>
              <a:t>معادل آحاد تکمیل شده کالای در جریان پایان دوره</a:t>
            </a:r>
          </a:p>
        </p:txBody>
      </p:sp>
      <p:sp>
        <p:nvSpPr>
          <p:cNvPr id="8" name="Rectangle 7"/>
          <p:cNvSpPr>
            <a:spLocks noChangeArrowheads="1"/>
          </p:cNvSpPr>
          <p:nvPr/>
        </p:nvSpPr>
        <p:spPr bwMode="auto">
          <a:xfrm>
            <a:off x="5651500" y="3389313"/>
            <a:ext cx="2635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000" b="1">
                <a:cs typeface="B Zar" pitchFamily="2" charset="-78"/>
              </a:rPr>
              <a:t>4- نحوه تخصیص هزینه ها </a:t>
            </a:r>
          </a:p>
        </p:txBody>
      </p:sp>
      <p:sp>
        <p:nvSpPr>
          <p:cNvPr id="9" name="Rectangle 8"/>
          <p:cNvSpPr>
            <a:spLocks noChangeArrowheads="1"/>
          </p:cNvSpPr>
          <p:nvPr/>
        </p:nvSpPr>
        <p:spPr bwMode="auto">
          <a:xfrm>
            <a:off x="4017963" y="3933825"/>
            <a:ext cx="3649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000" b="1">
                <a:cs typeface="B Zar" pitchFamily="2" charset="-78"/>
              </a:rPr>
              <a:t>بهای تمام شده واحد های تکمیل شده </a:t>
            </a:r>
          </a:p>
        </p:txBody>
      </p:sp>
      <p:sp>
        <p:nvSpPr>
          <p:cNvPr id="10" name="Rectangle 9"/>
          <p:cNvSpPr>
            <a:spLocks noChangeArrowheads="1"/>
          </p:cNvSpPr>
          <p:nvPr/>
        </p:nvSpPr>
        <p:spPr bwMode="auto">
          <a:xfrm>
            <a:off x="2978150" y="4597400"/>
            <a:ext cx="4676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000" b="1">
                <a:cs typeface="B Zar" pitchFamily="2" charset="-78"/>
              </a:rPr>
              <a:t>بهای تمام شده کالای درجریان ساخت پایان دوره</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ctrTitle"/>
          </p:nvPr>
        </p:nvSpPr>
        <p:spPr>
          <a:xfrm>
            <a:off x="1600200" y="76200"/>
            <a:ext cx="6172200" cy="762000"/>
          </a:xfrm>
        </p:spPr>
        <p:txBody>
          <a:bodyPr>
            <a:normAutofit fontScale="90000"/>
          </a:bodyPr>
          <a:lstStyle/>
          <a:p>
            <a:pPr fontAlgn="auto">
              <a:spcAft>
                <a:spcPts val="0"/>
              </a:spcAft>
              <a:defRPr/>
            </a:pPr>
            <a:r>
              <a:rPr lang="fa-IR" smtClean="0">
                <a:cs typeface="Zar" pitchFamily="2" charset="-78"/>
              </a:rPr>
              <a:t>مفاهيم</a:t>
            </a:r>
            <a:endParaRPr lang="en-US" smtClean="0">
              <a:cs typeface="Zar" pitchFamily="2" charset="-78"/>
            </a:endParaRPr>
          </a:p>
        </p:txBody>
      </p:sp>
      <p:sp>
        <p:nvSpPr>
          <p:cNvPr id="3075" name="Rectangle 3"/>
          <p:cNvSpPr>
            <a:spLocks noGrp="1" noChangeArrowheads="1"/>
          </p:cNvSpPr>
          <p:nvPr>
            <p:ph type="subTitle" idx="1"/>
          </p:nvPr>
        </p:nvSpPr>
        <p:spPr>
          <a:xfrm>
            <a:off x="533400" y="1071563"/>
            <a:ext cx="6396038" cy="2205037"/>
          </a:xfrm>
        </p:spPr>
        <p:txBody>
          <a:bodyPr>
            <a:normAutofit/>
          </a:bodyPr>
          <a:lstStyle/>
          <a:p>
            <a:pPr algn="just" rtl="1" fontAlgn="auto">
              <a:spcAft>
                <a:spcPts val="0"/>
              </a:spcAft>
              <a:buFont typeface="Arial" pitchFamily="34" charset="0"/>
              <a:buNone/>
              <a:defRPr/>
            </a:pPr>
            <a:r>
              <a:rPr lang="fa-IR" sz="2400" dirty="0">
                <a:solidFill>
                  <a:schemeClr val="tx1"/>
                </a:solidFill>
                <a:cs typeface="Traffic" pitchFamily="2" charset="-78"/>
              </a:rPr>
              <a:t>امروزه رهبري بازار در سه بعد </a:t>
            </a:r>
            <a:r>
              <a:rPr lang="fa-IR" sz="2400" dirty="0">
                <a:solidFill>
                  <a:srgbClr val="FF0000"/>
                </a:solidFill>
                <a:cs typeface="Traffic" pitchFamily="2" charset="-78"/>
              </a:rPr>
              <a:t>كيفيت</a:t>
            </a:r>
            <a:r>
              <a:rPr lang="fa-IR" sz="2400" dirty="0">
                <a:cs typeface="Traffic" pitchFamily="2" charset="-78"/>
              </a:rPr>
              <a:t>، </a:t>
            </a:r>
            <a:r>
              <a:rPr lang="fa-IR" sz="2400" dirty="0">
                <a:solidFill>
                  <a:srgbClr val="FF0000"/>
                </a:solidFill>
                <a:cs typeface="Traffic" pitchFamily="2" charset="-78"/>
              </a:rPr>
              <a:t>زمان</a:t>
            </a:r>
            <a:r>
              <a:rPr lang="fa-IR" sz="2400" dirty="0">
                <a:cs typeface="Traffic" pitchFamily="2" charset="-78"/>
              </a:rPr>
              <a:t> و </a:t>
            </a:r>
            <a:r>
              <a:rPr lang="fa-IR" sz="2400" dirty="0">
                <a:solidFill>
                  <a:srgbClr val="FF0000"/>
                </a:solidFill>
                <a:cs typeface="Traffic" pitchFamily="2" charset="-78"/>
              </a:rPr>
              <a:t>هزينه</a:t>
            </a:r>
            <a:r>
              <a:rPr lang="fa-IR" sz="2400" dirty="0">
                <a:cs typeface="Traffic" pitchFamily="2" charset="-78"/>
              </a:rPr>
              <a:t> </a:t>
            </a:r>
            <a:r>
              <a:rPr lang="fa-IR" sz="2400" dirty="0">
                <a:solidFill>
                  <a:schemeClr val="tx1"/>
                </a:solidFill>
                <a:cs typeface="Traffic" pitchFamily="2" charset="-78"/>
              </a:rPr>
              <a:t>اهميت ويژه اي دارد. سازمانها براي حفظ و توسعه توان رقابتي نياز دارند كه فعالانه در ميدان رقابت در بعد هزينه وارد عمل شوند.</a:t>
            </a:r>
            <a:endParaRPr lang="en-US" sz="2400" dirty="0">
              <a:solidFill>
                <a:schemeClr val="tx1"/>
              </a:solidFill>
              <a:cs typeface="Traffic" pitchFamily="2" charset="-78"/>
            </a:endParaRPr>
          </a:p>
        </p:txBody>
      </p:sp>
      <p:pic>
        <p:nvPicPr>
          <p:cNvPr id="11268" name="Picture 4" descr="BD21427_"/>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09538" cy="662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BD21427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38200"/>
            <a:ext cx="883920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4" name="Text Box 12"/>
          <p:cNvSpPr txBox="1">
            <a:spLocks noChangeArrowheads="1"/>
          </p:cNvSpPr>
          <p:nvPr/>
        </p:nvSpPr>
        <p:spPr bwMode="auto">
          <a:xfrm>
            <a:off x="4038600" y="2819400"/>
            <a:ext cx="1219200" cy="650875"/>
          </a:xfrm>
          <a:prstGeom prst="rect">
            <a:avLst/>
          </a:prstGeom>
          <a:solidFill>
            <a:schemeClr val="accent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fa-IR" sz="3600">
                <a:cs typeface="Traffic" pitchFamily="2" charset="-78"/>
              </a:rPr>
              <a:t>هزينه</a:t>
            </a:r>
            <a:endParaRPr lang="en-US" sz="3600">
              <a:cs typeface="Traffic" pitchFamily="2" charset="-78"/>
            </a:endParaRPr>
          </a:p>
        </p:txBody>
      </p:sp>
      <p:sp>
        <p:nvSpPr>
          <p:cNvPr id="3085" name="Text Box 13"/>
          <p:cNvSpPr txBox="1">
            <a:spLocks noChangeArrowheads="1"/>
          </p:cNvSpPr>
          <p:nvPr/>
        </p:nvSpPr>
        <p:spPr bwMode="auto">
          <a:xfrm>
            <a:off x="1524000" y="5410200"/>
            <a:ext cx="1219200" cy="650875"/>
          </a:xfrm>
          <a:prstGeom prst="rect">
            <a:avLst/>
          </a:prstGeom>
          <a:solidFill>
            <a:schemeClr val="accent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fa-IR" sz="3600">
                <a:cs typeface="Traffic" pitchFamily="2" charset="-78"/>
              </a:rPr>
              <a:t>زمان</a:t>
            </a:r>
            <a:endParaRPr lang="en-US" sz="3600">
              <a:cs typeface="Traffic" pitchFamily="2" charset="-78"/>
            </a:endParaRPr>
          </a:p>
        </p:txBody>
      </p:sp>
      <p:sp>
        <p:nvSpPr>
          <p:cNvPr id="3086" name="Text Box 14"/>
          <p:cNvSpPr txBox="1">
            <a:spLocks noChangeArrowheads="1"/>
          </p:cNvSpPr>
          <p:nvPr/>
        </p:nvSpPr>
        <p:spPr bwMode="auto">
          <a:xfrm>
            <a:off x="6248400" y="5334000"/>
            <a:ext cx="1219200" cy="650875"/>
          </a:xfrm>
          <a:prstGeom prst="rect">
            <a:avLst/>
          </a:prstGeom>
          <a:solidFill>
            <a:schemeClr val="accent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fa-IR" sz="3600">
                <a:cs typeface="Traffic" pitchFamily="2" charset="-78"/>
              </a:rPr>
              <a:t>كيفيت</a:t>
            </a:r>
            <a:endParaRPr lang="en-US" sz="3600">
              <a:cs typeface="Traffic" pitchFamily="2" charset="-78"/>
            </a:endParaRPr>
          </a:p>
        </p:txBody>
      </p:sp>
      <p:sp>
        <p:nvSpPr>
          <p:cNvPr id="3090" name="AutoShape 18"/>
          <p:cNvSpPr>
            <a:spLocks noChangeArrowheads="1"/>
          </p:cNvSpPr>
          <p:nvPr/>
        </p:nvSpPr>
        <p:spPr bwMode="auto">
          <a:xfrm>
            <a:off x="2971800" y="3505200"/>
            <a:ext cx="3124200" cy="2209800"/>
          </a:xfrm>
          <a:prstGeom prst="triangle">
            <a:avLst>
              <a:gd name="adj" fmla="val 50000"/>
            </a:avLst>
          </a:prstGeom>
          <a:noFill/>
          <a:ln w="38100">
            <a:solidFill>
              <a:schemeClr val="tx1"/>
            </a:solidFill>
            <a:prstDash val="lg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fa-IR"/>
          </a:p>
        </p:txBody>
      </p:sp>
      <p:sp>
        <p:nvSpPr>
          <p:cNvPr id="3091" name="Rectangle 19"/>
          <p:cNvSpPr>
            <a:spLocks noChangeArrowheads="1"/>
          </p:cNvSpPr>
          <p:nvPr/>
        </p:nvSpPr>
        <p:spPr bwMode="auto">
          <a:xfrm>
            <a:off x="3276600" y="4267200"/>
            <a:ext cx="2438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fa-IR" sz="3600">
                <a:solidFill>
                  <a:schemeClr val="tx2"/>
                </a:solidFill>
                <a:cs typeface="Traffic" pitchFamily="2" charset="-78"/>
              </a:rPr>
              <a:t>مثلث</a:t>
            </a:r>
            <a:br>
              <a:rPr lang="fa-IR" sz="3600">
                <a:solidFill>
                  <a:schemeClr val="tx2"/>
                </a:solidFill>
                <a:cs typeface="Traffic" pitchFamily="2" charset="-78"/>
              </a:rPr>
            </a:br>
            <a:r>
              <a:rPr lang="fa-IR" sz="3600">
                <a:solidFill>
                  <a:schemeClr val="tx2"/>
                </a:solidFill>
                <a:cs typeface="Traffic" pitchFamily="2" charset="-78"/>
              </a:rPr>
              <a:t>راهبردي</a:t>
            </a:r>
            <a:endParaRPr lang="en-US" sz="3600">
              <a:solidFill>
                <a:schemeClr val="tx2"/>
              </a:solidFill>
              <a:cs typeface="Traffic" pitchFamily="2" charset="-78"/>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grpId="0" nodeType="clickEffect">
                                  <p:stCondLst>
                                    <p:cond delay="0"/>
                                  </p:stCondLst>
                                  <p:childTnLst>
                                    <p:animMotion origin="layout" path="M 0.075 -0.00301 L 0.80833 -0.00301 " pathEditMode="relative" rAng="0" ptsTypes="AA">
                                      <p:cBhvr>
                                        <p:cTn id="6" dur="1000" fill="hold"/>
                                        <p:tgtEl>
                                          <p:spTgt spid="3086"/>
                                        </p:tgtEl>
                                        <p:attrNameLst>
                                          <p:attrName>ppt_x</p:attrName>
                                          <p:attrName>ppt_y</p:attrName>
                                        </p:attrNameLst>
                                      </p:cBhvr>
                                      <p:rCtr x="36667" y="0"/>
                                    </p:animMotion>
                                  </p:childTnLst>
                                </p:cTn>
                              </p:par>
                            </p:childTnLst>
                          </p:cTn>
                        </p:par>
                        <p:par>
                          <p:cTn id="7" fill="hold" nodeType="afterGroup">
                            <p:stCondLst>
                              <p:cond delay="1000"/>
                            </p:stCondLst>
                            <p:childTnLst>
                              <p:par>
                                <p:cTn id="8" presetID="63" presetClass="path" presetSubtype="0" accel="50000" decel="50000" fill="hold" grpId="0" nodeType="afterEffect">
                                  <p:stCondLst>
                                    <p:cond delay="0"/>
                                  </p:stCondLst>
                                  <p:childTnLst>
                                    <p:animMotion origin="layout" path="M -3.33333E-6 2.96296E-6 L 0.475 -0.00301 " pathEditMode="relative" rAng="0" ptsTypes="AA">
                                      <p:cBhvr>
                                        <p:cTn id="9" dur="1000" fill="hold"/>
                                        <p:tgtEl>
                                          <p:spTgt spid="3085"/>
                                        </p:tgtEl>
                                        <p:attrNameLst>
                                          <p:attrName>ppt_x</p:attrName>
                                          <p:attrName>ppt_y</p:attrName>
                                        </p:attrNameLst>
                                      </p:cBhvr>
                                      <p:rCtr x="23750" y="-162"/>
                                    </p:animMotion>
                                  </p:childTnLst>
                                </p:cTn>
                              </p:par>
                            </p:childTnLst>
                          </p:cTn>
                        </p:par>
                        <p:par>
                          <p:cTn id="10" fill="hold" nodeType="afterGroup">
                            <p:stCondLst>
                              <p:cond delay="2000"/>
                            </p:stCondLst>
                            <p:childTnLst>
                              <p:par>
                                <p:cTn id="11" presetID="63" presetClass="path" presetSubtype="0" accel="50000" decel="50000" fill="hold" grpId="0" nodeType="afterEffect">
                                  <p:stCondLst>
                                    <p:cond delay="0"/>
                                  </p:stCondLst>
                                  <p:childTnLst>
                                    <p:animMotion origin="layout" path="M 0.06667 -0.02523 L 0.56667 -0.02523 " pathEditMode="relative" rAng="0" ptsTypes="AA">
                                      <p:cBhvr>
                                        <p:cTn id="12" dur="1000" fill="hold"/>
                                        <p:tgtEl>
                                          <p:spTgt spid="3084"/>
                                        </p:tgtEl>
                                        <p:attrNameLst>
                                          <p:attrName>ppt_x</p:attrName>
                                          <p:attrName>ppt_y</p:attrName>
                                        </p:attrNameLst>
                                      </p:cBhvr>
                                      <p:rCtr x="25000" y="0"/>
                                    </p:animMotion>
                                  </p:childTnLst>
                                </p:cTn>
                              </p:par>
                            </p:childTnLst>
                          </p:cTn>
                        </p:par>
                        <p:par>
                          <p:cTn id="13" fill="hold" nodeType="afterGroup">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3090"/>
                                        </p:tgtEl>
                                        <p:attrNameLst>
                                          <p:attrName>style.visibility</p:attrName>
                                        </p:attrNameLst>
                                      </p:cBhvr>
                                      <p:to>
                                        <p:strVal val="visible"/>
                                      </p:to>
                                    </p:set>
                                    <p:animEffect transition="in" filter="fade">
                                      <p:cBhvr>
                                        <p:cTn id="16" dur="3000"/>
                                        <p:tgtEl>
                                          <p:spTgt spid="309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091"/>
                                        </p:tgtEl>
                                        <p:attrNameLst>
                                          <p:attrName>style.visibility</p:attrName>
                                        </p:attrNameLst>
                                      </p:cBhvr>
                                      <p:to>
                                        <p:strVal val="visible"/>
                                      </p:to>
                                    </p:set>
                                    <p:animEffect transition="in" filter="fade">
                                      <p:cBhvr>
                                        <p:cTn id="19" dur="3000"/>
                                        <p:tgtEl>
                                          <p:spTgt spid="3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4" grpId="0" animBg="1"/>
      <p:bldP spid="3085" grpId="0" animBg="1"/>
      <p:bldP spid="3086" grpId="0" animBg="1"/>
      <p:bldP spid="3090" grpId="0" animBg="1"/>
      <p:bldP spid="3091"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p:cNvSpPr>
            <a:spLocks noGrp="1"/>
          </p:cNvSpPr>
          <p:nvPr>
            <p:ph idx="1"/>
          </p:nvPr>
        </p:nvSpPr>
        <p:spPr>
          <a:xfrm>
            <a:off x="457200" y="857250"/>
            <a:ext cx="6686550" cy="5268913"/>
          </a:xfrm>
        </p:spPr>
        <p:txBody>
          <a:bodyPr/>
          <a:lstStyle/>
          <a:p>
            <a:pPr algn="just" rtl="1"/>
            <a:r>
              <a:rPr lang="fa-IR" smtClean="0">
                <a:cs typeface="B Titr" pitchFamily="2" charset="-78"/>
              </a:rPr>
              <a:t>اهداف نهايي در سيستم مديريت هزينه</a:t>
            </a:r>
          </a:p>
          <a:p>
            <a:pPr algn="just" rtl="1"/>
            <a:r>
              <a:rPr lang="fa-IR" smtClean="0">
                <a:cs typeface="B Lotus" pitchFamily="2" charset="-78"/>
              </a:rPr>
              <a:t>١- اندازه گيري منابع مصرف شده و تطبيق با فعاليت هاي انجام شده در سازمان</a:t>
            </a:r>
          </a:p>
          <a:p>
            <a:pPr algn="just" rtl="1"/>
            <a:r>
              <a:rPr lang="fa-IR" smtClean="0">
                <a:cs typeface="B Lotus" pitchFamily="2" charset="-78"/>
              </a:rPr>
              <a:t>٢- شناسايي و حذف فعايت هاي بدون ارزش افزوده</a:t>
            </a:r>
          </a:p>
          <a:p>
            <a:pPr algn="just" rtl="1"/>
            <a:r>
              <a:rPr lang="fa-IR" smtClean="0">
                <a:cs typeface="B Lotus" pitchFamily="2" charset="-78"/>
              </a:rPr>
              <a:t>٣- تعيين شاخص كارايي و سودمندي و اندازه گيري آن براي فعاليت هاي انجام شده در سازمان</a:t>
            </a:r>
          </a:p>
          <a:p>
            <a:pPr algn="just" rtl="1"/>
            <a:r>
              <a:rPr lang="fa-IR" smtClean="0">
                <a:cs typeface="B Lotus" pitchFamily="2" charset="-78"/>
              </a:rPr>
              <a:t>٤- شناسايي و ارزيابي فعاليت هاي جديدي كه در توسعه عملكرد سازمان موثر هستند</a:t>
            </a:r>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533D8BAB-1509-437A-85C8-4F73EEC268DB}" type="slidenum">
              <a:rPr lang="en-US"/>
              <a:pPr>
                <a:defRPr/>
              </a:pPr>
              <a:t>60</a:t>
            </a:fld>
            <a:endParaRPr lang="en-US" dirty="0"/>
          </a:p>
        </p:txBody>
      </p:sp>
    </p:spTree>
  </p:cSld>
  <p:clrMapOvr>
    <a:masterClrMapping/>
  </p:clrMapOvr>
  <p:transition>
    <p:split dir="in"/>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idx="1"/>
          </p:nvPr>
        </p:nvSpPr>
        <p:spPr>
          <a:xfrm>
            <a:off x="642938" y="785813"/>
            <a:ext cx="6357937" cy="5340350"/>
          </a:xfrm>
        </p:spPr>
        <p:txBody>
          <a:bodyPr/>
          <a:lstStyle/>
          <a:p>
            <a:pPr algn="just" rtl="1"/>
            <a:r>
              <a:rPr lang="fa-IR" smtClean="0">
                <a:cs typeface="B Lotus" pitchFamily="2" charset="-78"/>
              </a:rPr>
              <a:t>تاكيد سيستم مديريت هزينه بر فعاليت ها بايد بتواند سازمان را در شناسايي و حذف فعاليت هاي بدون ارزش افزوده ياري رساند.</a:t>
            </a:r>
          </a:p>
          <a:p>
            <a:pPr algn="just" rtl="1"/>
            <a:endParaRPr lang="fa-IR" smtClean="0"/>
          </a:p>
          <a:p>
            <a:pPr algn="just" rtl="1"/>
            <a:r>
              <a:rPr lang="fa-IR" smtClean="0">
                <a:cs typeface="B Lotus" pitchFamily="2" charset="-78"/>
              </a:rPr>
              <a:t>در</a:t>
            </a:r>
            <a:r>
              <a:rPr lang="fa-IR" smtClean="0"/>
              <a:t> </a:t>
            </a:r>
            <a:r>
              <a:rPr lang="fa-IR" smtClean="0">
                <a:cs typeface="B Titr" pitchFamily="2" charset="-78"/>
              </a:rPr>
              <a:t>حسابداري هزينه ها </a:t>
            </a:r>
            <a:r>
              <a:rPr lang="fa-IR" smtClean="0">
                <a:cs typeface="B Lotus" pitchFamily="2" charset="-78"/>
              </a:rPr>
              <a:t>تاكيد بر گزارش هزينه هاست. در حالي كه در</a:t>
            </a:r>
            <a:r>
              <a:rPr lang="fa-IR" smtClean="0"/>
              <a:t> </a:t>
            </a:r>
            <a:r>
              <a:rPr lang="fa-IR" smtClean="0">
                <a:cs typeface="B Titr" pitchFamily="2" charset="-78"/>
              </a:rPr>
              <a:t>مديريت هزينه </a:t>
            </a:r>
            <a:r>
              <a:rPr lang="fa-IR" smtClean="0">
                <a:cs typeface="B Lotus" pitchFamily="2" charset="-78"/>
              </a:rPr>
              <a:t>براي مديريت، كاهش و اداره هزينه ها برنامه ريزي مي شود.</a:t>
            </a:r>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99D213EC-7618-4AF4-8368-66CAA5211E18}" type="slidenum">
              <a:rPr lang="en-US"/>
              <a:pPr>
                <a:defRPr/>
              </a:pPr>
              <a:t>61</a:t>
            </a:fld>
            <a:endParaRPr lang="en-US" dirty="0"/>
          </a:p>
        </p:txBody>
      </p:sp>
    </p:spTree>
  </p:cSld>
  <p:clrMapOvr>
    <a:masterClrMapping/>
  </p:clrMapOvr>
  <p:transition>
    <p:split dir="in"/>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Rectangle 6"/>
          <p:cNvSpPr>
            <a:spLocks noGrp="1" noChangeArrowheads="1"/>
          </p:cNvSpPr>
          <p:nvPr>
            <p:ph type="ctrTitle"/>
          </p:nvPr>
        </p:nvSpPr>
        <p:spPr>
          <a:xfrm>
            <a:off x="857250" y="1143000"/>
            <a:ext cx="6115050" cy="633413"/>
          </a:xfrm>
        </p:spPr>
        <p:txBody>
          <a:bodyPr>
            <a:normAutofit fontScale="90000"/>
          </a:bodyPr>
          <a:lstStyle/>
          <a:p>
            <a:pPr rtl="1" fontAlgn="auto">
              <a:spcAft>
                <a:spcPts val="0"/>
              </a:spcAft>
              <a:defRPr/>
            </a:pPr>
            <a:r>
              <a:rPr lang="fa-IR" smtClean="0">
                <a:cs typeface="Zar" pitchFamily="2" charset="-78"/>
              </a:rPr>
              <a:t>پيش نيازهاي لازم براي </a:t>
            </a:r>
            <a:r>
              <a:rPr lang="en-US" sz="3600" smtClean="0">
                <a:latin typeface="Times New Roman" pitchFamily="18" charset="0"/>
                <a:cs typeface="Times New Roman" pitchFamily="18" charset="0"/>
              </a:rPr>
              <a:t>CM</a:t>
            </a:r>
          </a:p>
        </p:txBody>
      </p:sp>
      <p:sp>
        <p:nvSpPr>
          <p:cNvPr id="132098" name="Rectangle 2"/>
          <p:cNvSpPr>
            <a:spLocks noGrp="1" noChangeArrowheads="1"/>
          </p:cNvSpPr>
          <p:nvPr>
            <p:ph type="subTitle" idx="1"/>
          </p:nvPr>
        </p:nvSpPr>
        <p:spPr>
          <a:xfrm>
            <a:off x="500063" y="2000250"/>
            <a:ext cx="6643687" cy="857250"/>
          </a:xfrm>
        </p:spPr>
        <p:txBody>
          <a:bodyPr/>
          <a:lstStyle/>
          <a:p>
            <a:pPr marL="36513">
              <a:spcBef>
                <a:spcPct val="0"/>
              </a:spcBef>
            </a:pPr>
            <a:r>
              <a:rPr lang="fa-IR" sz="2400" b="1" smtClean="0">
                <a:solidFill>
                  <a:schemeClr val="tx1"/>
                </a:solidFill>
                <a:cs typeface="Traffic" pitchFamily="2" charset="-78"/>
                <a:sym typeface="Wingdings 2" pitchFamily="18" charset="2"/>
              </a:rPr>
              <a:t>1- تشكيل كميته راهبردي با رهبري مديريت ارشد      </a:t>
            </a:r>
            <a:endParaRPr lang="en-US" sz="2400" b="1" smtClean="0">
              <a:solidFill>
                <a:schemeClr val="tx1"/>
              </a:solidFill>
              <a:cs typeface="Traffic" pitchFamily="2" charset="-78"/>
              <a:sym typeface="Wingdings 2" pitchFamily="18" charset="2"/>
            </a:endParaRPr>
          </a:p>
        </p:txBody>
      </p:sp>
      <p:sp>
        <p:nvSpPr>
          <p:cNvPr id="132101" name="Rectangle 5"/>
          <p:cNvSpPr>
            <a:spLocks noChangeArrowheads="1"/>
          </p:cNvSpPr>
          <p:nvPr/>
        </p:nvSpPr>
        <p:spPr bwMode="auto">
          <a:xfrm>
            <a:off x="609600" y="2500313"/>
            <a:ext cx="6605588"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spcBef>
                <a:spcPct val="20000"/>
              </a:spcBef>
            </a:pPr>
            <a:r>
              <a:rPr lang="fa-IR" sz="2400">
                <a:cs typeface="B Lotus" pitchFamily="2" charset="-78"/>
                <a:sym typeface="Wingdings 2" pitchFamily="18" charset="2"/>
              </a:rPr>
              <a:t>2-  مساله يابي اوليه و شناسائي حوزه هاي اصلي </a:t>
            </a:r>
            <a:endParaRPr lang="en-US" sz="2400">
              <a:cs typeface="B Lotus" pitchFamily="2" charset="-78"/>
              <a:sym typeface="Wingdings 2" pitchFamily="18" charset="2"/>
            </a:endParaRPr>
          </a:p>
        </p:txBody>
      </p:sp>
      <p:sp>
        <p:nvSpPr>
          <p:cNvPr id="132103" name="Rectangle 7"/>
          <p:cNvSpPr>
            <a:spLocks noChangeArrowheads="1"/>
          </p:cNvSpPr>
          <p:nvPr/>
        </p:nvSpPr>
        <p:spPr bwMode="auto">
          <a:xfrm>
            <a:off x="914400" y="3143250"/>
            <a:ext cx="608647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spcBef>
                <a:spcPct val="20000"/>
              </a:spcBef>
            </a:pPr>
            <a:r>
              <a:rPr lang="fa-IR" sz="2400">
                <a:cs typeface="B Lotus" pitchFamily="2" charset="-78"/>
                <a:sym typeface="Wingdings 2" pitchFamily="18" charset="2"/>
              </a:rPr>
              <a:t>3- بهره گيري از رويكردي مناسب و منطقي </a:t>
            </a:r>
            <a:endParaRPr lang="en-US" sz="2400">
              <a:cs typeface="B Lotus" pitchFamily="2" charset="-78"/>
              <a:sym typeface="Wingdings 2" pitchFamily="18" charset="2"/>
            </a:endParaRPr>
          </a:p>
        </p:txBody>
      </p:sp>
      <p:sp>
        <p:nvSpPr>
          <p:cNvPr id="132104" name="Rectangle 8"/>
          <p:cNvSpPr>
            <a:spLocks noChangeArrowheads="1"/>
          </p:cNvSpPr>
          <p:nvPr/>
        </p:nvSpPr>
        <p:spPr bwMode="auto">
          <a:xfrm>
            <a:off x="228600" y="4143375"/>
            <a:ext cx="67008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rtl="1">
              <a:spcBef>
                <a:spcPct val="20000"/>
              </a:spcBef>
            </a:pPr>
            <a:r>
              <a:rPr lang="fa-IR" sz="2400">
                <a:cs typeface="B Lotus" pitchFamily="2" charset="-78"/>
                <a:sym typeface="Wingdings 2" pitchFamily="18" charset="2"/>
              </a:rPr>
              <a:t>4- جمع آوري </a:t>
            </a:r>
            <a:r>
              <a:rPr lang="fa-IR" sz="2800">
                <a:cs typeface="B Lotus" pitchFamily="2" charset="-78"/>
                <a:sym typeface="Wingdings 2" pitchFamily="18" charset="2"/>
              </a:rPr>
              <a:t>اطلاعات</a:t>
            </a:r>
            <a:r>
              <a:rPr lang="fa-IR" sz="2400">
                <a:cs typeface="B Lotus" pitchFamily="2" charset="-78"/>
                <a:sym typeface="Wingdings 2" pitchFamily="18" charset="2"/>
              </a:rPr>
              <a:t> براساس شواهد و واقعيتها</a:t>
            </a:r>
            <a:endParaRPr lang="en-US" sz="2400">
              <a:cs typeface="Traffic" pitchFamily="2" charset="-78"/>
              <a:sym typeface="Wingdings 2" pitchFamily="18" charset="2"/>
            </a:endParaRPr>
          </a:p>
        </p:txBody>
      </p:sp>
      <p:sp>
        <p:nvSpPr>
          <p:cNvPr id="132105" name="Rectangle 9"/>
          <p:cNvSpPr>
            <a:spLocks noChangeArrowheads="1"/>
          </p:cNvSpPr>
          <p:nvPr/>
        </p:nvSpPr>
        <p:spPr bwMode="auto">
          <a:xfrm>
            <a:off x="714375" y="5072063"/>
            <a:ext cx="624363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spcBef>
                <a:spcPct val="20000"/>
              </a:spcBef>
            </a:pPr>
            <a:r>
              <a:rPr lang="fa-IR" sz="2400">
                <a:cs typeface="B Lotus" pitchFamily="2" charset="-78"/>
                <a:sym typeface="Wingdings 2" pitchFamily="18" charset="2"/>
              </a:rPr>
              <a:t>5- زمانبندي و </a:t>
            </a:r>
            <a:r>
              <a:rPr lang="fa-IR" sz="3200">
                <a:cs typeface="B Lotus" pitchFamily="2" charset="-78"/>
                <a:sym typeface="Wingdings 2" pitchFamily="18" charset="2"/>
              </a:rPr>
              <a:t>مديريت</a:t>
            </a:r>
            <a:r>
              <a:rPr lang="fa-IR" sz="2400">
                <a:cs typeface="B Lotus" pitchFamily="2" charset="-78"/>
                <a:sym typeface="Wingdings 2" pitchFamily="18" charset="2"/>
              </a:rPr>
              <a:t> انجام كار</a:t>
            </a:r>
            <a:r>
              <a:rPr lang="fa-IR" sz="2400">
                <a:cs typeface="Traffic" pitchFamily="2" charset="-78"/>
                <a:sym typeface="Wingdings 2" pitchFamily="18" charset="2"/>
              </a:rPr>
              <a:t> </a:t>
            </a:r>
            <a:endParaRPr lang="en-US" sz="2400">
              <a:cs typeface="Traffic" pitchFamily="2" charset="-78"/>
              <a:sym typeface="Wingdings 2" pitchFamily="18" charset="2"/>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32098">
                                            <p:txEl>
                                              <p:pRg st="0" end="0"/>
                                            </p:txEl>
                                          </p:spTgt>
                                        </p:tgtEl>
                                        <p:attrNameLst>
                                          <p:attrName>style.visibility</p:attrName>
                                        </p:attrNameLst>
                                      </p:cBhvr>
                                      <p:to>
                                        <p:strVal val="visible"/>
                                      </p:to>
                                    </p:set>
                                    <p:animEffect transition="in" filter="fade">
                                      <p:cBhvr>
                                        <p:cTn id="7" dur="1000"/>
                                        <p:tgtEl>
                                          <p:spTgt spid="132098">
                                            <p:txEl>
                                              <p:pRg st="0" end="0"/>
                                            </p:txEl>
                                          </p:spTgt>
                                        </p:tgtEl>
                                      </p:cBhvr>
                                    </p:animEffect>
                                    <p:anim calcmode="lin" valueType="num">
                                      <p:cBhvr>
                                        <p:cTn id="8" dur="1000" fill="hold"/>
                                        <p:tgtEl>
                                          <p:spTgt spid="132098">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32098">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209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32101"/>
                                        </p:tgtEl>
                                        <p:attrNameLst>
                                          <p:attrName>style.visibility</p:attrName>
                                        </p:attrNameLst>
                                      </p:cBhvr>
                                      <p:to>
                                        <p:strVal val="visible"/>
                                      </p:to>
                                    </p:set>
                                    <p:animEffect transition="in" filter="fade">
                                      <p:cBhvr>
                                        <p:cTn id="15" dur="1000"/>
                                        <p:tgtEl>
                                          <p:spTgt spid="132101"/>
                                        </p:tgtEl>
                                      </p:cBhvr>
                                    </p:animEffect>
                                    <p:anim calcmode="lin" valueType="num">
                                      <p:cBhvr>
                                        <p:cTn id="16" dur="1000" fill="hold"/>
                                        <p:tgtEl>
                                          <p:spTgt spid="132101"/>
                                        </p:tgtEl>
                                        <p:attrNameLst>
                                          <p:attrName>ppt_x</p:attrName>
                                        </p:attrNameLst>
                                      </p:cBhvr>
                                      <p:tavLst>
                                        <p:tav tm="0">
                                          <p:val>
                                            <p:strVal val="#ppt_x"/>
                                          </p:val>
                                        </p:tav>
                                        <p:tav tm="100000">
                                          <p:val>
                                            <p:strVal val="#ppt_x"/>
                                          </p:val>
                                        </p:tav>
                                      </p:tavLst>
                                    </p:anim>
                                    <p:anim calcmode="lin" valueType="num">
                                      <p:cBhvr>
                                        <p:cTn id="17" dur="900" decel="100000" fill="hold"/>
                                        <p:tgtEl>
                                          <p:spTgt spid="132101"/>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2101"/>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32103"/>
                                        </p:tgtEl>
                                        <p:attrNameLst>
                                          <p:attrName>style.visibility</p:attrName>
                                        </p:attrNameLst>
                                      </p:cBhvr>
                                      <p:to>
                                        <p:strVal val="visible"/>
                                      </p:to>
                                    </p:set>
                                    <p:animEffect transition="in" filter="fade">
                                      <p:cBhvr>
                                        <p:cTn id="23" dur="1000"/>
                                        <p:tgtEl>
                                          <p:spTgt spid="132103"/>
                                        </p:tgtEl>
                                      </p:cBhvr>
                                    </p:animEffect>
                                    <p:anim calcmode="lin" valueType="num">
                                      <p:cBhvr>
                                        <p:cTn id="24" dur="1000" fill="hold"/>
                                        <p:tgtEl>
                                          <p:spTgt spid="132103"/>
                                        </p:tgtEl>
                                        <p:attrNameLst>
                                          <p:attrName>ppt_x</p:attrName>
                                        </p:attrNameLst>
                                      </p:cBhvr>
                                      <p:tavLst>
                                        <p:tav tm="0">
                                          <p:val>
                                            <p:strVal val="#ppt_x"/>
                                          </p:val>
                                        </p:tav>
                                        <p:tav tm="100000">
                                          <p:val>
                                            <p:strVal val="#ppt_x"/>
                                          </p:val>
                                        </p:tav>
                                      </p:tavLst>
                                    </p:anim>
                                    <p:anim calcmode="lin" valueType="num">
                                      <p:cBhvr>
                                        <p:cTn id="25" dur="900" decel="100000" fill="hold"/>
                                        <p:tgtEl>
                                          <p:spTgt spid="132103"/>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32103"/>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32104"/>
                                        </p:tgtEl>
                                        <p:attrNameLst>
                                          <p:attrName>style.visibility</p:attrName>
                                        </p:attrNameLst>
                                      </p:cBhvr>
                                      <p:to>
                                        <p:strVal val="visible"/>
                                      </p:to>
                                    </p:set>
                                    <p:animEffect transition="in" filter="fade">
                                      <p:cBhvr>
                                        <p:cTn id="31" dur="1000"/>
                                        <p:tgtEl>
                                          <p:spTgt spid="132104"/>
                                        </p:tgtEl>
                                      </p:cBhvr>
                                    </p:animEffect>
                                    <p:anim calcmode="lin" valueType="num">
                                      <p:cBhvr>
                                        <p:cTn id="32" dur="1000" fill="hold"/>
                                        <p:tgtEl>
                                          <p:spTgt spid="132104"/>
                                        </p:tgtEl>
                                        <p:attrNameLst>
                                          <p:attrName>ppt_x</p:attrName>
                                        </p:attrNameLst>
                                      </p:cBhvr>
                                      <p:tavLst>
                                        <p:tav tm="0">
                                          <p:val>
                                            <p:strVal val="#ppt_x"/>
                                          </p:val>
                                        </p:tav>
                                        <p:tav tm="100000">
                                          <p:val>
                                            <p:strVal val="#ppt_x"/>
                                          </p:val>
                                        </p:tav>
                                      </p:tavLst>
                                    </p:anim>
                                    <p:anim calcmode="lin" valueType="num">
                                      <p:cBhvr>
                                        <p:cTn id="33" dur="900" decel="100000" fill="hold"/>
                                        <p:tgtEl>
                                          <p:spTgt spid="132104"/>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32104"/>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32105"/>
                                        </p:tgtEl>
                                        <p:attrNameLst>
                                          <p:attrName>style.visibility</p:attrName>
                                        </p:attrNameLst>
                                      </p:cBhvr>
                                      <p:to>
                                        <p:strVal val="visible"/>
                                      </p:to>
                                    </p:set>
                                    <p:animEffect transition="in" filter="fade">
                                      <p:cBhvr>
                                        <p:cTn id="39" dur="1000"/>
                                        <p:tgtEl>
                                          <p:spTgt spid="132105"/>
                                        </p:tgtEl>
                                      </p:cBhvr>
                                    </p:animEffect>
                                    <p:anim calcmode="lin" valueType="num">
                                      <p:cBhvr>
                                        <p:cTn id="40" dur="1000" fill="hold"/>
                                        <p:tgtEl>
                                          <p:spTgt spid="132105"/>
                                        </p:tgtEl>
                                        <p:attrNameLst>
                                          <p:attrName>ppt_x</p:attrName>
                                        </p:attrNameLst>
                                      </p:cBhvr>
                                      <p:tavLst>
                                        <p:tav tm="0">
                                          <p:val>
                                            <p:strVal val="#ppt_x"/>
                                          </p:val>
                                        </p:tav>
                                        <p:tav tm="100000">
                                          <p:val>
                                            <p:strVal val="#ppt_x"/>
                                          </p:val>
                                        </p:tav>
                                      </p:tavLst>
                                    </p:anim>
                                    <p:anim calcmode="lin" valueType="num">
                                      <p:cBhvr>
                                        <p:cTn id="41" dur="900" decel="100000" fill="hold"/>
                                        <p:tgtEl>
                                          <p:spTgt spid="132105"/>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3210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build="p"/>
      <p:bldP spid="132101" grpId="0"/>
      <p:bldP spid="132103" grpId="0"/>
      <p:bldP spid="132104" grpId="0"/>
      <p:bldP spid="132105"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00063" y="357188"/>
            <a:ext cx="6786562" cy="5286375"/>
          </a:xfrm>
        </p:spPr>
        <p:txBody>
          <a:bodyPr/>
          <a:lstStyle/>
          <a:p>
            <a:pPr algn="ctr" rtl="1" fontAlgn="auto">
              <a:lnSpc>
                <a:spcPct val="150000"/>
              </a:lnSpc>
              <a:spcAft>
                <a:spcPts val="0"/>
              </a:spcAft>
              <a:defRPr/>
            </a:pPr>
            <a:r>
              <a:rPr lang="fa-IR" dirty="0" smtClean="0">
                <a:solidFill>
                  <a:srgbClr val="FF0000"/>
                </a:solidFill>
                <a:cs typeface="B Titr" pitchFamily="2" charset="-78"/>
              </a:rPr>
              <a:t>ارائه دهنده : قاسم موذني</a:t>
            </a:r>
            <a:r>
              <a:rPr lang="en-US" dirty="0" smtClean="0">
                <a:solidFill>
                  <a:srgbClr val="FF0000"/>
                </a:solidFill>
                <a:cs typeface="B Titr" pitchFamily="2" charset="-78"/>
              </a:rPr>
              <a:t/>
            </a:r>
            <a:br>
              <a:rPr lang="en-US" dirty="0" smtClean="0">
                <a:solidFill>
                  <a:srgbClr val="FF0000"/>
                </a:solidFill>
                <a:cs typeface="B Titr" pitchFamily="2" charset="-78"/>
              </a:rPr>
            </a:br>
            <a:r>
              <a:rPr lang="fa-IR" dirty="0" smtClean="0">
                <a:solidFill>
                  <a:srgbClr val="FF0000"/>
                </a:solidFill>
                <a:cs typeface="B Titr" pitchFamily="2" charset="-78"/>
              </a:rPr>
              <a:t/>
            </a:r>
            <a:br>
              <a:rPr lang="fa-IR" dirty="0" smtClean="0">
                <a:solidFill>
                  <a:srgbClr val="FF0000"/>
                </a:solidFill>
                <a:cs typeface="B Titr" pitchFamily="2" charset="-78"/>
              </a:rPr>
            </a:br>
            <a:r>
              <a:rPr lang="fa-IR" sz="3200" dirty="0" smtClean="0">
                <a:solidFill>
                  <a:srgbClr val="FF0000"/>
                </a:solidFill>
                <a:cs typeface="B Titr" pitchFamily="2" charset="-78"/>
              </a:rPr>
              <a:t>کارشناس ارشد مسائل مالي، اقتصادي و ريسک</a:t>
            </a:r>
            <a:r>
              <a:rPr lang="fa-IR" dirty="0" smtClean="0">
                <a:solidFill>
                  <a:srgbClr val="FF0000"/>
                </a:solidFill>
                <a:cs typeface="B Titr" pitchFamily="2" charset="-78"/>
              </a:rPr>
              <a:t/>
            </a:r>
            <a:br>
              <a:rPr lang="fa-IR" dirty="0" smtClean="0">
                <a:solidFill>
                  <a:srgbClr val="FF0000"/>
                </a:solidFill>
                <a:cs typeface="B Titr" pitchFamily="2" charset="-78"/>
              </a:rPr>
            </a:br>
            <a:r>
              <a:rPr lang="en-US" dirty="0" smtClean="0">
                <a:solidFill>
                  <a:srgbClr val="FF0000"/>
                </a:solidFill>
                <a:cs typeface="B Titr" pitchFamily="2" charset="-78"/>
              </a:rPr>
              <a:t/>
            </a:r>
            <a:br>
              <a:rPr lang="en-US" dirty="0" smtClean="0">
                <a:solidFill>
                  <a:srgbClr val="FF0000"/>
                </a:solidFill>
                <a:cs typeface="B Titr" pitchFamily="2" charset="-78"/>
              </a:rPr>
            </a:br>
            <a:r>
              <a:rPr lang="en-US" sz="2800" dirty="0" smtClean="0">
                <a:solidFill>
                  <a:srgbClr val="FF0000"/>
                </a:solidFill>
                <a:latin typeface="Times New Roman" pitchFamily="18" charset="0"/>
                <a:cs typeface="Times New Roman" pitchFamily="18" charset="0"/>
              </a:rPr>
              <a:t> EMAIL : Info@HASIBCO.COM</a:t>
            </a:r>
            <a:br>
              <a:rPr lang="en-US" sz="2800" dirty="0" smtClean="0">
                <a:solidFill>
                  <a:srgbClr val="FF0000"/>
                </a:solidFill>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&amp;</a:t>
            </a:r>
            <a:br>
              <a:rPr lang="en-US" sz="2800" dirty="0" smtClean="0">
                <a:solidFill>
                  <a:srgbClr val="FF0000"/>
                </a:solidFill>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GMOAZENI@YAHOO.COM</a:t>
            </a:r>
          </a:p>
        </p:txBody>
      </p:sp>
      <p:sp>
        <p:nvSpPr>
          <p:cNvPr id="3" name="Slide Number Placeholder 2"/>
          <p:cNvSpPr>
            <a:spLocks noGrp="1"/>
          </p:cNvSpPr>
          <p:nvPr>
            <p:ph type="sldNum" sz="quarter" idx="4294967295"/>
          </p:nvPr>
        </p:nvSpPr>
        <p:spPr>
          <a:xfrm>
            <a:off x="8686800" y="6111875"/>
            <a:ext cx="457200" cy="365125"/>
          </a:xfrm>
          <a:prstGeom prst="rect">
            <a:avLst/>
          </a:prstGeom>
        </p:spPr>
        <p:txBody>
          <a:bodyPr/>
          <a:lstStyle/>
          <a:p>
            <a:pPr>
              <a:defRPr/>
            </a:pPr>
            <a:fld id="{9AD318D0-8138-41B7-A70B-E4C2C90B42AE}" type="slidenum">
              <a:rPr lang="en-US"/>
              <a:pPr>
                <a:defRPr/>
              </a:pPr>
              <a:t>63</a:t>
            </a:fld>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7"/>
                                        </p:tgtEl>
                                        <p:attrNameLst>
                                          <p:attrName>style.color</p:attrName>
                                        </p:attrNameLst>
                                      </p:cBhvr>
                                      <p:by>
                                        <p:hsl h="0" s="12549" l="25098"/>
                                      </p:by>
                                    </p:animClr>
                                    <p:animClr clrSpc="hsl" dir="cw">
                                      <p:cBhvr>
                                        <p:cTn id="7" dur="500" fill="hold"/>
                                        <p:tgtEl>
                                          <p:spTgt spid="7"/>
                                        </p:tgtEl>
                                        <p:attrNameLst>
                                          <p:attrName>fillcolor</p:attrName>
                                        </p:attrNameLst>
                                      </p:cBhvr>
                                      <p:by>
                                        <p:hsl h="0" s="12549" l="25098"/>
                                      </p:by>
                                    </p:animClr>
                                    <p:animClr clrSpc="hsl" dir="cw">
                                      <p:cBhvr>
                                        <p:cTn id="8" dur="500" fill="hold"/>
                                        <p:tgtEl>
                                          <p:spTgt spid="7"/>
                                        </p:tgtEl>
                                        <p:attrNameLst>
                                          <p:attrName>stroke.color</p:attrName>
                                        </p:attrNameLst>
                                      </p:cBhvr>
                                      <p:by>
                                        <p:hsl h="0" s="12549" l="25098"/>
                                      </p:by>
                                    </p:animClr>
                                    <p:set>
                                      <p:cBhvr>
                                        <p:cTn id="9" dur="500" fill="hold"/>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ctrTitle"/>
          </p:nvPr>
        </p:nvSpPr>
        <p:spPr>
          <a:xfrm>
            <a:off x="381000" y="76200"/>
            <a:ext cx="8458200" cy="762000"/>
          </a:xfrm>
        </p:spPr>
        <p:txBody>
          <a:bodyPr>
            <a:normAutofit fontScale="90000"/>
          </a:bodyPr>
          <a:lstStyle/>
          <a:p>
            <a:pPr fontAlgn="auto">
              <a:spcAft>
                <a:spcPts val="0"/>
              </a:spcAft>
              <a:defRPr/>
            </a:pPr>
            <a:r>
              <a:rPr lang="fa-IR" smtClean="0"/>
              <a:t>مفاهيم </a:t>
            </a:r>
            <a:r>
              <a:rPr lang="fa-IR" sz="2000" smtClean="0"/>
              <a:t>( ادامه)</a:t>
            </a:r>
            <a:endParaRPr lang="en-US" smtClean="0"/>
          </a:p>
        </p:txBody>
      </p:sp>
      <p:sp>
        <p:nvSpPr>
          <p:cNvPr id="6147" name="Rectangle 3"/>
          <p:cNvSpPr>
            <a:spLocks noGrp="1" noChangeArrowheads="1"/>
          </p:cNvSpPr>
          <p:nvPr>
            <p:ph type="subTitle" idx="1"/>
          </p:nvPr>
        </p:nvSpPr>
        <p:spPr>
          <a:xfrm>
            <a:off x="609600" y="2857500"/>
            <a:ext cx="6391275" cy="1562100"/>
          </a:xfrm>
        </p:spPr>
        <p:txBody>
          <a:bodyPr>
            <a:normAutofit/>
          </a:bodyPr>
          <a:lstStyle/>
          <a:p>
            <a:pPr algn="just" rtl="1" fontAlgn="auto">
              <a:spcAft>
                <a:spcPts val="0"/>
              </a:spcAft>
              <a:buFont typeface="Arial" pitchFamily="34" charset="0"/>
              <a:buNone/>
              <a:defRPr/>
            </a:pPr>
            <a:r>
              <a:rPr lang="en-US" dirty="0">
                <a:cs typeface="Traffic" pitchFamily="2" charset="-78"/>
                <a:sym typeface="Wingdings 2" pitchFamily="18" charset="2"/>
              </a:rPr>
              <a:t></a:t>
            </a:r>
            <a:r>
              <a:rPr lang="fa-IR" dirty="0">
                <a:cs typeface="Traffic" pitchFamily="2" charset="-78"/>
                <a:sym typeface="Wingdings 2" pitchFamily="18" charset="2"/>
              </a:rPr>
              <a:t> هزينه چيزي است كه از دست مي دهيم و با توجه به آن منابع ديگري را بدست مي آوريم.</a:t>
            </a:r>
            <a:endParaRPr lang="en-US" dirty="0">
              <a:cs typeface="Traffic" pitchFamily="2" charset="-78"/>
              <a:sym typeface="Wingdings 2" pitchFamily="18" charset="2"/>
            </a:endParaRPr>
          </a:p>
        </p:txBody>
      </p:sp>
      <p:pic>
        <p:nvPicPr>
          <p:cNvPr id="12292" name="Picture 4" descr="BD21427_"/>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76200"/>
            <a:ext cx="109538" cy="662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5" descr="BD21427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38200"/>
            <a:ext cx="883920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Rectangle 8"/>
          <p:cNvSpPr>
            <a:spLocks noChangeArrowheads="1"/>
          </p:cNvSpPr>
          <p:nvPr/>
        </p:nvSpPr>
        <p:spPr bwMode="auto">
          <a:xfrm>
            <a:off x="457200" y="4500563"/>
            <a:ext cx="6543675" cy="144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rtl="1">
              <a:spcBef>
                <a:spcPct val="20000"/>
              </a:spcBef>
            </a:pPr>
            <a:r>
              <a:rPr lang="en-US" sz="3200">
                <a:cs typeface="Traffic" pitchFamily="2" charset="-78"/>
                <a:sym typeface="Wingdings 2" pitchFamily="18" charset="2"/>
              </a:rPr>
              <a:t></a:t>
            </a:r>
            <a:r>
              <a:rPr lang="fa-IR" sz="3200">
                <a:cs typeface="Traffic" pitchFamily="2" charset="-78"/>
                <a:sym typeface="Wingdings 2" pitchFamily="18" charset="2"/>
              </a:rPr>
              <a:t> هزينه از دست دادن ارزش است براي كسب منابع در جهت تحصيل سود.</a:t>
            </a:r>
            <a:endParaRPr lang="en-US" sz="3200">
              <a:cs typeface="Traffic" pitchFamily="2" charset="-78"/>
              <a:sym typeface="Wingdings 2" pitchFamily="18" charset="2"/>
            </a:endParaRPr>
          </a:p>
        </p:txBody>
      </p:sp>
      <p:sp>
        <p:nvSpPr>
          <p:cNvPr id="9" name="Rectangle 3"/>
          <p:cNvSpPr txBox="1">
            <a:spLocks noChangeArrowheads="1"/>
          </p:cNvSpPr>
          <p:nvPr/>
        </p:nvSpPr>
        <p:spPr bwMode="auto">
          <a:xfrm>
            <a:off x="457200" y="1571625"/>
            <a:ext cx="6400800" cy="1323975"/>
          </a:xfrm>
          <a:prstGeom prst="rect">
            <a:avLst/>
          </a:prstGeom>
          <a:noFill/>
          <a:ln w="9525">
            <a:noFill/>
            <a:miter lim="800000"/>
            <a:headEnd/>
            <a:tailEnd/>
          </a:ln>
          <a:effectLst/>
        </p:spPr>
        <p:txBody>
          <a:bodyPr/>
          <a:lstStyle/>
          <a:p>
            <a:pPr algn="r" rtl="1">
              <a:spcBef>
                <a:spcPct val="20000"/>
              </a:spcBef>
              <a:defRPr/>
            </a:pPr>
            <a:r>
              <a:rPr lang="en-US" sz="3200" kern="0" dirty="0">
                <a:latin typeface="+mn-lt"/>
                <a:cs typeface="Traffic" pitchFamily="2" charset="-78"/>
                <a:sym typeface="Wingdings 2" pitchFamily="18" charset="2"/>
              </a:rPr>
              <a:t></a:t>
            </a:r>
            <a:r>
              <a:rPr lang="fa-IR" sz="3200" kern="0" dirty="0">
                <a:latin typeface="+mn-lt"/>
                <a:cs typeface="Traffic" pitchFamily="2" charset="-78"/>
                <a:sym typeface="Wingdings 2" pitchFamily="18" charset="2"/>
              </a:rPr>
              <a:t> انواع تعاريف و تفكيك مفاهيم هزينه، زيان، بهاي تمام شده و مخارج</a:t>
            </a:r>
            <a:endParaRPr lang="en-US" sz="3200" kern="0" dirty="0">
              <a:latin typeface="+mn-lt"/>
              <a:cs typeface="Traffic" pitchFamily="2" charset="-78"/>
              <a:sym typeface="Wingdings 2" pitchFamily="18" charset="2"/>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52"/>
                                        </p:tgtEl>
                                        <p:attrNameLst>
                                          <p:attrName>style.visibility</p:attrName>
                                        </p:attrNameLst>
                                      </p:cBhvr>
                                      <p:to>
                                        <p:strVal val="visible"/>
                                      </p:to>
                                    </p:set>
                                    <p:anim calcmode="lin" valueType="num">
                                      <p:cBhvr additive="base">
                                        <p:cTn id="13" dur="500" fill="hold"/>
                                        <p:tgtEl>
                                          <p:spTgt spid="6152"/>
                                        </p:tgtEl>
                                        <p:attrNameLst>
                                          <p:attrName>ppt_x</p:attrName>
                                        </p:attrNameLst>
                                      </p:cBhvr>
                                      <p:tavLst>
                                        <p:tav tm="0">
                                          <p:val>
                                            <p:strVal val="#ppt_x"/>
                                          </p:val>
                                        </p:tav>
                                        <p:tav tm="100000">
                                          <p:val>
                                            <p:strVal val="#ppt_x"/>
                                          </p:val>
                                        </p:tav>
                                      </p:tavLst>
                                    </p:anim>
                                    <p:anim calcmode="lin" valueType="num">
                                      <p:cBhvr additive="base">
                                        <p:cTn id="14" dur="500" fill="hold"/>
                                        <p:tgtEl>
                                          <p:spTgt spid="615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6152" grpId="0"/>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AutoShape 2"/>
          <p:cNvSpPr>
            <a:spLocks noGrp="1" noChangeArrowheads="1"/>
          </p:cNvSpPr>
          <p:nvPr>
            <p:ph type="title"/>
          </p:nvPr>
        </p:nvSpPr>
        <p:spPr>
          <a:xfrm>
            <a:off x="457200" y="428625"/>
            <a:ext cx="5972175" cy="989013"/>
          </a:xfrm>
        </p:spPr>
        <p:txBody>
          <a:bodyPr/>
          <a:lstStyle/>
          <a:p>
            <a:pPr fontAlgn="auto">
              <a:spcAft>
                <a:spcPts val="0"/>
              </a:spcAft>
              <a:defRPr/>
            </a:pPr>
            <a:r>
              <a:rPr lang="fa-IR" sz="3200" smtClean="0">
                <a:solidFill>
                  <a:srgbClr val="CC00CC"/>
                </a:solidFill>
                <a:cs typeface="B Titr" pitchFamily="2" charset="-78"/>
              </a:rPr>
              <a:t>روند تکاملي رويکردهاي هزينه يابي</a:t>
            </a:r>
            <a:endParaRPr lang="en-US" sz="3200" smtClean="0">
              <a:solidFill>
                <a:srgbClr val="CC00CC"/>
              </a:solidFill>
              <a:cs typeface="B Titr" pitchFamily="2" charset="-78"/>
            </a:endParaRPr>
          </a:p>
        </p:txBody>
      </p:sp>
      <p:sp>
        <p:nvSpPr>
          <p:cNvPr id="69635" name="Rectangle 3"/>
          <p:cNvSpPr>
            <a:spLocks noGrp="1" noChangeArrowheads="1"/>
          </p:cNvSpPr>
          <p:nvPr>
            <p:ph idx="1"/>
          </p:nvPr>
        </p:nvSpPr>
        <p:spPr>
          <a:xfrm>
            <a:off x="457200" y="1571625"/>
            <a:ext cx="6186488" cy="4554538"/>
          </a:xfrm>
        </p:spPr>
        <p:txBody>
          <a:bodyPr/>
          <a:lstStyle/>
          <a:p>
            <a:pPr algn="just" rtl="1">
              <a:lnSpc>
                <a:spcPct val="90000"/>
              </a:lnSpc>
              <a:buFont typeface="Wingdings" pitchFamily="2" charset="2"/>
              <a:buNone/>
            </a:pPr>
            <a:r>
              <a:rPr lang="fa-IR" sz="2000" smtClean="0">
                <a:cs typeface="B Mitra" pitchFamily="2" charset="-78"/>
              </a:rPr>
              <a:t>       </a:t>
            </a:r>
            <a:r>
              <a:rPr lang="fa-IR" sz="2000" b="1" smtClean="0">
                <a:cs typeface="B Mitra" pitchFamily="2" charset="-78"/>
              </a:rPr>
              <a:t>دوره </a:t>
            </a:r>
            <a:r>
              <a:rPr lang="fa-IR" sz="2000" smtClean="0">
                <a:cs typeface="B Mitra" pitchFamily="2" charset="-78"/>
              </a:rPr>
              <a:t>                                                      </a:t>
            </a:r>
            <a:r>
              <a:rPr lang="fa-IR" sz="2000" b="1" smtClean="0">
                <a:cs typeface="B Mitra" pitchFamily="2" charset="-78"/>
              </a:rPr>
              <a:t>رويکرد</a:t>
            </a:r>
          </a:p>
          <a:p>
            <a:pPr algn="just" rtl="1">
              <a:lnSpc>
                <a:spcPct val="90000"/>
              </a:lnSpc>
            </a:pPr>
            <a:r>
              <a:rPr lang="fa-IR" sz="2000" smtClean="0">
                <a:cs typeface="B Mitra" pitchFamily="2" charset="-78"/>
              </a:rPr>
              <a:t>پيش از صنعت                                           هزينه متوسط                                 </a:t>
            </a:r>
          </a:p>
          <a:p>
            <a:pPr algn="just" rtl="1">
              <a:lnSpc>
                <a:spcPct val="90000"/>
              </a:lnSpc>
            </a:pPr>
            <a:r>
              <a:rPr lang="fa-IR" sz="2000" smtClean="0">
                <a:cs typeface="B Mitra" pitchFamily="2" charset="-78"/>
              </a:rPr>
              <a:t>تا 1940                                    تاکيد بر هزينه کل ساخت  (جذبي)</a:t>
            </a:r>
          </a:p>
          <a:p>
            <a:pPr algn="just" rtl="1">
              <a:lnSpc>
                <a:spcPct val="90000"/>
              </a:lnSpc>
            </a:pPr>
            <a:r>
              <a:rPr lang="fa-IR" sz="2000" smtClean="0">
                <a:cs typeface="B Mitra" pitchFamily="2" charset="-78"/>
              </a:rPr>
              <a:t>1940 – 1980                                     هزينه يابي متغير </a:t>
            </a:r>
          </a:p>
          <a:p>
            <a:pPr algn="just" rtl="1">
              <a:lnSpc>
                <a:spcPct val="90000"/>
              </a:lnSpc>
            </a:pPr>
            <a:r>
              <a:rPr lang="fa-IR" sz="2000" smtClean="0">
                <a:cs typeface="B Mitra" pitchFamily="2" charset="-78"/>
              </a:rPr>
              <a:t>دهه 1940                                          هزينه يابي فرصت</a:t>
            </a:r>
          </a:p>
          <a:p>
            <a:pPr algn="just" rtl="1">
              <a:lnSpc>
                <a:spcPct val="90000"/>
              </a:lnSpc>
            </a:pPr>
            <a:r>
              <a:rPr lang="fa-IR" sz="2000" smtClean="0">
                <a:cs typeface="B Mitra" pitchFamily="2" charset="-78"/>
              </a:rPr>
              <a:t>دهه 1940                                          قيمت گذاري انتقالي</a:t>
            </a:r>
          </a:p>
          <a:p>
            <a:pPr algn="just" rtl="1">
              <a:lnSpc>
                <a:spcPct val="90000"/>
              </a:lnSpc>
            </a:pPr>
            <a:r>
              <a:rPr lang="fa-IR" sz="2000" smtClean="0">
                <a:cs typeface="B Mitra" pitchFamily="2" charset="-78"/>
              </a:rPr>
              <a:t>دهه 1980                                  هزينه يابي بر مبناي فعاليت </a:t>
            </a:r>
            <a:r>
              <a:rPr lang="en-US" sz="2000" smtClean="0">
                <a:cs typeface="B Mitra" pitchFamily="2" charset="-78"/>
              </a:rPr>
              <a:t>ABC</a:t>
            </a:r>
          </a:p>
          <a:p>
            <a:pPr algn="just" rtl="1">
              <a:lnSpc>
                <a:spcPct val="90000"/>
              </a:lnSpc>
            </a:pPr>
            <a:r>
              <a:rPr lang="fa-IR" sz="2000" smtClean="0">
                <a:cs typeface="B Mitra" pitchFamily="2" charset="-78"/>
              </a:rPr>
              <a:t>دهه 1990</a:t>
            </a:r>
            <a:r>
              <a:rPr lang="en-US" sz="2000" smtClean="0">
                <a:cs typeface="B Mitra" pitchFamily="2" charset="-78"/>
              </a:rPr>
              <a:t> </a:t>
            </a:r>
            <a:r>
              <a:rPr lang="fa-IR" sz="2000" smtClean="0">
                <a:cs typeface="B Mitra" pitchFamily="2" charset="-78"/>
              </a:rPr>
              <a:t>                        هزينه يابي بر مبناي فعاليت زمانگرا  </a:t>
            </a:r>
            <a:r>
              <a:rPr lang="en-US" sz="2000" smtClean="0">
                <a:cs typeface="B Mitra" pitchFamily="2" charset="-78"/>
              </a:rPr>
              <a:t>TDABC</a:t>
            </a:r>
          </a:p>
          <a:p>
            <a:pPr algn="just" rtl="1">
              <a:lnSpc>
                <a:spcPct val="90000"/>
              </a:lnSpc>
            </a:pPr>
            <a:r>
              <a:rPr lang="fa-IR" sz="2000" smtClean="0">
                <a:cs typeface="B Mitra" pitchFamily="2" charset="-78"/>
              </a:rPr>
              <a:t>دهه 1990                                     چرخه زندگي (عمر) محصول</a:t>
            </a:r>
          </a:p>
          <a:p>
            <a:pPr algn="just" rtl="1">
              <a:lnSpc>
                <a:spcPct val="90000"/>
              </a:lnSpc>
            </a:pPr>
            <a:r>
              <a:rPr lang="fa-IR" sz="2000" smtClean="0">
                <a:cs typeface="B Mitra" pitchFamily="2" charset="-78"/>
              </a:rPr>
              <a:t>دهه 1990                                                   </a:t>
            </a:r>
            <a:r>
              <a:rPr lang="en-US" sz="2000" smtClean="0">
                <a:cs typeface="B Mitra" pitchFamily="2" charset="-78"/>
              </a:rPr>
              <a:t>JIT </a:t>
            </a:r>
            <a:r>
              <a:rPr lang="fa-IR" sz="2000" smtClean="0">
                <a:cs typeface="B Mitra" pitchFamily="2" charset="-78"/>
              </a:rPr>
              <a:t> و كايزن</a:t>
            </a:r>
          </a:p>
          <a:p>
            <a:pPr algn="just" rtl="1">
              <a:lnSpc>
                <a:spcPct val="90000"/>
              </a:lnSpc>
            </a:pPr>
            <a:r>
              <a:rPr lang="fa-IR" sz="2000" smtClean="0">
                <a:cs typeface="B Mitra" pitchFamily="2" charset="-78"/>
              </a:rPr>
              <a:t>2000 به بعد                                    هزينه يابي بر مبناي ارزش</a:t>
            </a:r>
          </a:p>
          <a:p>
            <a:pPr algn="just" rtl="1">
              <a:lnSpc>
                <a:spcPct val="90000"/>
              </a:lnSpc>
            </a:pPr>
            <a:r>
              <a:rPr lang="fa-IR" sz="2000" smtClean="0">
                <a:cs typeface="B Mitra" pitchFamily="2" charset="-78"/>
              </a:rPr>
              <a:t>دهه ٢٠٠٠                        هزينه يابي بر مبناي هدف  (</a:t>
            </a:r>
            <a:r>
              <a:rPr lang="en-US" sz="2000" smtClean="0">
                <a:cs typeface="B Mitra" pitchFamily="2" charset="-78"/>
              </a:rPr>
              <a:t>TC</a:t>
            </a:r>
            <a:r>
              <a:rPr lang="fa-IR" sz="2000" smtClean="0">
                <a:cs typeface="B Mitra" pitchFamily="2" charset="-78"/>
              </a:rPr>
              <a:t>) و </a:t>
            </a:r>
            <a:r>
              <a:rPr lang="en-US" sz="2000" smtClean="0">
                <a:cs typeface="B Mitra" pitchFamily="2" charset="-78"/>
              </a:rPr>
              <a:t>PBC</a:t>
            </a:r>
          </a:p>
          <a:p>
            <a:pPr algn="just" rtl="1">
              <a:lnSpc>
                <a:spcPct val="90000"/>
              </a:lnSpc>
            </a:pPr>
            <a:endParaRPr lang="en-US" sz="2000" smtClean="0">
              <a:cs typeface="B Mitra" pitchFamily="2" charset="-78"/>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box(in)">
                                      <p:cBhvr>
                                        <p:cTn id="7" dur="500"/>
                                        <p:tgtEl>
                                          <p:spTgt spid="6963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9635">
                                            <p:txEl>
                                              <p:pRg st="1" end="1"/>
                                            </p:txEl>
                                          </p:spTgt>
                                        </p:tgtEl>
                                        <p:attrNameLst>
                                          <p:attrName>style.visibility</p:attrName>
                                        </p:attrNameLst>
                                      </p:cBhvr>
                                      <p:to>
                                        <p:strVal val="visible"/>
                                      </p:to>
                                    </p:set>
                                    <p:animEffect transition="in" filter="box(in)">
                                      <p:cBhvr>
                                        <p:cTn id="10" dur="500"/>
                                        <p:tgtEl>
                                          <p:spTgt spid="6963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9635">
                                            <p:txEl>
                                              <p:pRg st="2" end="2"/>
                                            </p:txEl>
                                          </p:spTgt>
                                        </p:tgtEl>
                                        <p:attrNameLst>
                                          <p:attrName>style.visibility</p:attrName>
                                        </p:attrNameLst>
                                      </p:cBhvr>
                                      <p:to>
                                        <p:strVal val="visible"/>
                                      </p:to>
                                    </p:set>
                                    <p:animEffect transition="in" filter="box(in)">
                                      <p:cBhvr>
                                        <p:cTn id="13" dur="500"/>
                                        <p:tgtEl>
                                          <p:spTgt spid="6963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69635">
                                            <p:txEl>
                                              <p:pRg st="3" end="3"/>
                                            </p:txEl>
                                          </p:spTgt>
                                        </p:tgtEl>
                                        <p:attrNameLst>
                                          <p:attrName>style.visibility</p:attrName>
                                        </p:attrNameLst>
                                      </p:cBhvr>
                                      <p:to>
                                        <p:strVal val="visible"/>
                                      </p:to>
                                    </p:set>
                                    <p:animEffect transition="in" filter="box(in)">
                                      <p:cBhvr>
                                        <p:cTn id="16" dur="500"/>
                                        <p:tgtEl>
                                          <p:spTgt spid="6963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69635">
                                            <p:txEl>
                                              <p:pRg st="4" end="4"/>
                                            </p:txEl>
                                          </p:spTgt>
                                        </p:tgtEl>
                                        <p:attrNameLst>
                                          <p:attrName>style.visibility</p:attrName>
                                        </p:attrNameLst>
                                      </p:cBhvr>
                                      <p:to>
                                        <p:strVal val="visible"/>
                                      </p:to>
                                    </p:set>
                                    <p:animEffect transition="in" filter="box(in)">
                                      <p:cBhvr>
                                        <p:cTn id="19" dur="500"/>
                                        <p:tgtEl>
                                          <p:spTgt spid="6963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69635">
                                            <p:txEl>
                                              <p:pRg st="5" end="5"/>
                                            </p:txEl>
                                          </p:spTgt>
                                        </p:tgtEl>
                                        <p:attrNameLst>
                                          <p:attrName>style.visibility</p:attrName>
                                        </p:attrNameLst>
                                      </p:cBhvr>
                                      <p:to>
                                        <p:strVal val="visible"/>
                                      </p:to>
                                    </p:set>
                                    <p:animEffect transition="in" filter="box(in)">
                                      <p:cBhvr>
                                        <p:cTn id="22" dur="500"/>
                                        <p:tgtEl>
                                          <p:spTgt spid="69635">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69635">
                                            <p:txEl>
                                              <p:pRg st="6" end="6"/>
                                            </p:txEl>
                                          </p:spTgt>
                                        </p:tgtEl>
                                        <p:attrNameLst>
                                          <p:attrName>style.visibility</p:attrName>
                                        </p:attrNameLst>
                                      </p:cBhvr>
                                      <p:to>
                                        <p:strVal val="visible"/>
                                      </p:to>
                                    </p:set>
                                    <p:animEffect transition="in" filter="box(in)">
                                      <p:cBhvr>
                                        <p:cTn id="25" dur="500"/>
                                        <p:tgtEl>
                                          <p:spTgt spid="69635">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69635">
                                            <p:txEl>
                                              <p:pRg st="7" end="7"/>
                                            </p:txEl>
                                          </p:spTgt>
                                        </p:tgtEl>
                                        <p:attrNameLst>
                                          <p:attrName>style.visibility</p:attrName>
                                        </p:attrNameLst>
                                      </p:cBhvr>
                                      <p:to>
                                        <p:strVal val="visible"/>
                                      </p:to>
                                    </p:set>
                                    <p:animEffect transition="in" filter="box(in)">
                                      <p:cBhvr>
                                        <p:cTn id="28" dur="500"/>
                                        <p:tgtEl>
                                          <p:spTgt spid="69635">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69635">
                                            <p:txEl>
                                              <p:pRg st="8" end="8"/>
                                            </p:txEl>
                                          </p:spTgt>
                                        </p:tgtEl>
                                        <p:attrNameLst>
                                          <p:attrName>style.visibility</p:attrName>
                                        </p:attrNameLst>
                                      </p:cBhvr>
                                      <p:to>
                                        <p:strVal val="visible"/>
                                      </p:to>
                                    </p:set>
                                    <p:animEffect transition="in" filter="box(in)">
                                      <p:cBhvr>
                                        <p:cTn id="31" dur="500"/>
                                        <p:tgtEl>
                                          <p:spTgt spid="69635">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69635">
                                            <p:txEl>
                                              <p:pRg st="9" end="9"/>
                                            </p:txEl>
                                          </p:spTgt>
                                        </p:tgtEl>
                                        <p:attrNameLst>
                                          <p:attrName>style.visibility</p:attrName>
                                        </p:attrNameLst>
                                      </p:cBhvr>
                                      <p:to>
                                        <p:strVal val="visible"/>
                                      </p:to>
                                    </p:set>
                                    <p:animEffect transition="in" filter="box(in)">
                                      <p:cBhvr>
                                        <p:cTn id="34" dur="500"/>
                                        <p:tgtEl>
                                          <p:spTgt spid="69635">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69635">
                                            <p:txEl>
                                              <p:pRg st="10" end="10"/>
                                            </p:txEl>
                                          </p:spTgt>
                                        </p:tgtEl>
                                        <p:attrNameLst>
                                          <p:attrName>style.visibility</p:attrName>
                                        </p:attrNameLst>
                                      </p:cBhvr>
                                      <p:to>
                                        <p:strVal val="visible"/>
                                      </p:to>
                                    </p:set>
                                    <p:animEffect transition="in" filter="box(in)">
                                      <p:cBhvr>
                                        <p:cTn id="37" dur="500"/>
                                        <p:tgtEl>
                                          <p:spTgt spid="69635">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69635">
                                            <p:txEl>
                                              <p:pRg st="11" end="11"/>
                                            </p:txEl>
                                          </p:spTgt>
                                        </p:tgtEl>
                                        <p:attrNameLst>
                                          <p:attrName>style.visibility</p:attrName>
                                        </p:attrNameLst>
                                      </p:cBhvr>
                                      <p:to>
                                        <p:strVal val="visible"/>
                                      </p:to>
                                    </p:set>
                                    <p:animEffect transition="in" filter="box(in)">
                                      <p:cBhvr>
                                        <p:cTn id="40" dur="500"/>
                                        <p:tgtEl>
                                          <p:spTgt spid="6963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939800"/>
          </a:xfrm>
        </p:spPr>
        <p:txBody>
          <a:bodyPr/>
          <a:lstStyle/>
          <a:p>
            <a:pPr fontAlgn="auto">
              <a:spcAft>
                <a:spcPts val="0"/>
              </a:spcAft>
              <a:defRPr/>
            </a:pPr>
            <a:r>
              <a:rPr lang="ar-SA" sz="3200" smtClean="0">
                <a:solidFill>
                  <a:schemeClr val="accent1">
                    <a:tint val="88000"/>
                    <a:satMod val="150000"/>
                  </a:schemeClr>
                </a:solidFill>
                <a:cs typeface="B Jadid" pitchFamily="2" charset="-78"/>
              </a:rPr>
              <a:t>هزينه‌يابي سنتي</a:t>
            </a:r>
            <a:r>
              <a:rPr lang="en-US" sz="1400" smtClean="0">
                <a:solidFill>
                  <a:schemeClr val="accent1">
                    <a:tint val="88000"/>
                    <a:satMod val="150000"/>
                  </a:schemeClr>
                </a:solidFill>
                <a:cs typeface="B Jadid" pitchFamily="2" charset="-78"/>
              </a:rPr>
              <a:t/>
            </a:r>
            <a:br>
              <a:rPr lang="en-US" sz="1400" smtClean="0">
                <a:solidFill>
                  <a:schemeClr val="accent1">
                    <a:tint val="88000"/>
                    <a:satMod val="150000"/>
                  </a:schemeClr>
                </a:solidFill>
                <a:cs typeface="B Jadid" pitchFamily="2" charset="-78"/>
              </a:rPr>
            </a:br>
            <a:endParaRPr lang="en-US" sz="1400" smtClean="0">
              <a:solidFill>
                <a:schemeClr val="accent1">
                  <a:tint val="88000"/>
                  <a:satMod val="150000"/>
                </a:schemeClr>
              </a:solidFill>
              <a:cs typeface="B Jadid" pitchFamily="2" charset="-78"/>
            </a:endParaRPr>
          </a:p>
        </p:txBody>
      </p:sp>
      <p:sp>
        <p:nvSpPr>
          <p:cNvPr id="13315" name="Content Placeholder 2"/>
          <p:cNvSpPr>
            <a:spLocks noGrp="1"/>
          </p:cNvSpPr>
          <p:nvPr>
            <p:ph idx="1"/>
          </p:nvPr>
        </p:nvSpPr>
        <p:spPr>
          <a:xfrm>
            <a:off x="457200" y="1071563"/>
            <a:ext cx="6686550" cy="5237162"/>
          </a:xfrm>
        </p:spPr>
        <p:txBody>
          <a:bodyPr/>
          <a:lstStyle/>
          <a:p>
            <a:pPr algn="r" rtl="1"/>
            <a:r>
              <a:rPr lang="ar-SA" sz="2400" smtClean="0">
                <a:cs typeface="B Lotus" pitchFamily="2" charset="-78"/>
              </a:rPr>
              <a:t>روند شكل‌گيري محصول براساس ديدگاه هزينه‌يابي سنتي عبارت است از</a:t>
            </a:r>
            <a:r>
              <a:rPr lang="en-US" sz="2400" smtClean="0">
                <a:cs typeface="B Lotus" pitchFamily="2" charset="-78"/>
              </a:rPr>
              <a:t>:</a:t>
            </a:r>
            <a:br>
              <a:rPr lang="en-US" sz="2400" smtClean="0">
                <a:cs typeface="B Lotus" pitchFamily="2" charset="-78"/>
              </a:rPr>
            </a:br>
            <a:r>
              <a:rPr lang="fa-IR" sz="2400" smtClean="0">
                <a:cs typeface="B Lotus" pitchFamily="2" charset="-78"/>
              </a:rPr>
              <a:t>1. </a:t>
            </a:r>
            <a:r>
              <a:rPr lang="ar-SA" sz="2400" smtClean="0">
                <a:cs typeface="B Lotus" pitchFamily="2" charset="-78"/>
              </a:rPr>
              <a:t>نيازمندي‌هاي محصول شناسايي مي‌شود</a:t>
            </a:r>
            <a:r>
              <a:rPr lang="en-US" sz="2400" smtClean="0">
                <a:cs typeface="B Lotus" pitchFamily="2" charset="-78"/>
              </a:rPr>
              <a:t/>
            </a:r>
            <a:br>
              <a:rPr lang="en-US" sz="2400" smtClean="0">
                <a:cs typeface="B Lotus" pitchFamily="2" charset="-78"/>
              </a:rPr>
            </a:br>
            <a:r>
              <a:rPr lang="fa-IR" sz="2400" smtClean="0">
                <a:cs typeface="B Lotus" pitchFamily="2" charset="-78"/>
              </a:rPr>
              <a:t>2.</a:t>
            </a:r>
            <a:r>
              <a:rPr lang="en-US" sz="2400" smtClean="0">
                <a:cs typeface="B Lotus" pitchFamily="2" charset="-78"/>
              </a:rPr>
              <a:t> </a:t>
            </a:r>
            <a:r>
              <a:rPr lang="ar-SA" sz="2400" smtClean="0">
                <a:cs typeface="B Lotus" pitchFamily="2" charset="-78"/>
              </a:rPr>
              <a:t>محصول طراحي مي‌شود</a:t>
            </a:r>
            <a:r>
              <a:rPr lang="en-US" sz="2400" smtClean="0">
                <a:cs typeface="B Lotus" pitchFamily="2" charset="-78"/>
              </a:rPr>
              <a:t/>
            </a:r>
            <a:br>
              <a:rPr lang="en-US" sz="2400" smtClean="0">
                <a:cs typeface="B Lotus" pitchFamily="2" charset="-78"/>
              </a:rPr>
            </a:br>
            <a:r>
              <a:rPr lang="fa-IR" sz="2400" smtClean="0">
                <a:cs typeface="B Lotus" pitchFamily="2" charset="-78"/>
              </a:rPr>
              <a:t>3.</a:t>
            </a:r>
            <a:r>
              <a:rPr lang="en-US" sz="2400" smtClean="0">
                <a:cs typeface="B Lotus" pitchFamily="2" charset="-78"/>
              </a:rPr>
              <a:t> </a:t>
            </a:r>
            <a:r>
              <a:rPr lang="ar-SA" sz="2400" smtClean="0">
                <a:cs typeface="B Lotus" pitchFamily="2" charset="-78"/>
              </a:rPr>
              <a:t>هزينه‌هاي محصول تخمين زده مي‌شوند</a:t>
            </a:r>
            <a:r>
              <a:rPr lang="en-US" sz="2400" smtClean="0">
                <a:cs typeface="B Lotus" pitchFamily="2" charset="-78"/>
              </a:rPr>
              <a:t/>
            </a:r>
            <a:br>
              <a:rPr lang="en-US" sz="2400" smtClean="0">
                <a:cs typeface="B Lotus" pitchFamily="2" charset="-78"/>
              </a:rPr>
            </a:br>
            <a:r>
              <a:rPr lang="fa-IR" sz="2400" smtClean="0">
                <a:cs typeface="B Lotus" pitchFamily="2" charset="-78"/>
              </a:rPr>
              <a:t>4. </a:t>
            </a:r>
            <a:r>
              <a:rPr lang="ar-SA" sz="2400" smtClean="0">
                <a:cs typeface="B Lotus" pitchFamily="2" charset="-78"/>
              </a:rPr>
              <a:t>تجزيه و تحليل ساخت/ خريد انجام مي‌شود</a:t>
            </a:r>
            <a:r>
              <a:rPr lang="en-US" sz="2400" smtClean="0">
                <a:cs typeface="B Lotus" pitchFamily="2" charset="-78"/>
              </a:rPr>
              <a:t/>
            </a:r>
            <a:br>
              <a:rPr lang="en-US" sz="2400" smtClean="0">
                <a:cs typeface="B Lotus" pitchFamily="2" charset="-78"/>
              </a:rPr>
            </a:br>
            <a:r>
              <a:rPr lang="fa-IR" sz="2400" smtClean="0">
                <a:cs typeface="B Lotus" pitchFamily="2" charset="-78"/>
              </a:rPr>
              <a:t>5. </a:t>
            </a:r>
            <a:r>
              <a:rPr lang="ar-SA" sz="2400" smtClean="0">
                <a:cs typeface="B Lotus" pitchFamily="2" charset="-78"/>
              </a:rPr>
              <a:t>هزينه‌هاي تأمين‌كننده ارزيابي مي‌شود</a:t>
            </a:r>
            <a:r>
              <a:rPr lang="en-US" sz="2400" smtClean="0">
                <a:cs typeface="B Lotus" pitchFamily="2" charset="-78"/>
              </a:rPr>
              <a:t/>
            </a:r>
            <a:br>
              <a:rPr lang="en-US" sz="2400" smtClean="0">
                <a:cs typeface="B Lotus" pitchFamily="2" charset="-78"/>
              </a:rPr>
            </a:br>
            <a:r>
              <a:rPr lang="fa-IR" sz="2400" smtClean="0">
                <a:cs typeface="B Lotus" pitchFamily="2" charset="-78"/>
              </a:rPr>
              <a:t>6. </a:t>
            </a:r>
            <a:r>
              <a:rPr lang="ar-SA" sz="2400" smtClean="0">
                <a:cs typeface="B Lotus" pitchFamily="2" charset="-78"/>
              </a:rPr>
              <a:t>كل هزينه‌ها ارزيابي مي‌شود</a:t>
            </a:r>
            <a:r>
              <a:rPr lang="en-US" sz="2400" smtClean="0">
                <a:cs typeface="B Lotus" pitchFamily="2" charset="-78"/>
              </a:rPr>
              <a:t/>
            </a:r>
            <a:br>
              <a:rPr lang="en-US" sz="2400" smtClean="0">
                <a:cs typeface="B Lotus" pitchFamily="2" charset="-78"/>
              </a:rPr>
            </a:br>
            <a:r>
              <a:rPr lang="en-US" sz="2400" smtClean="0">
                <a:cs typeface="B Lotus" pitchFamily="2" charset="-78"/>
              </a:rPr>
              <a:t>- </a:t>
            </a:r>
            <a:r>
              <a:rPr lang="ar-SA" sz="2400" smtClean="0">
                <a:cs typeface="B Lotus" pitchFamily="2" charset="-78"/>
              </a:rPr>
              <a:t>اگر هزينه‌ها بالا باشد، به گام 2، طراحي محصول، رجوع كرده و در طرح آن تجديدنظر خواهد شد</a:t>
            </a:r>
            <a:r>
              <a:rPr lang="en-US" sz="2400" smtClean="0">
                <a:cs typeface="B Lotus" pitchFamily="2" charset="-78"/>
              </a:rPr>
              <a:t/>
            </a:r>
            <a:br>
              <a:rPr lang="en-US" sz="2400" smtClean="0">
                <a:cs typeface="B Lotus" pitchFamily="2" charset="-78"/>
              </a:rPr>
            </a:br>
            <a:r>
              <a:rPr lang="en-US" sz="2400" smtClean="0">
                <a:cs typeface="B Lotus" pitchFamily="2" charset="-78"/>
              </a:rPr>
              <a:t>- </a:t>
            </a:r>
            <a:r>
              <a:rPr lang="ar-SA" sz="2400" smtClean="0">
                <a:cs typeface="B Lotus" pitchFamily="2" charset="-78"/>
              </a:rPr>
              <a:t>اگر هزينه‌ها مناسب باشند، گام 7 اجرا مي‌شود</a:t>
            </a:r>
            <a:r>
              <a:rPr lang="en-US" sz="2400" smtClean="0">
                <a:cs typeface="B Lotus" pitchFamily="2" charset="-78"/>
              </a:rPr>
              <a:t/>
            </a:r>
            <a:br>
              <a:rPr lang="en-US" sz="2400" smtClean="0">
                <a:cs typeface="B Lotus" pitchFamily="2" charset="-78"/>
              </a:rPr>
            </a:br>
            <a:r>
              <a:rPr lang="fa-IR" sz="2400" smtClean="0">
                <a:cs typeface="B Lotus" pitchFamily="2" charset="-78"/>
              </a:rPr>
              <a:t>7. </a:t>
            </a:r>
            <a:r>
              <a:rPr lang="ar-SA" sz="2400" smtClean="0">
                <a:cs typeface="B Lotus" pitchFamily="2" charset="-78"/>
              </a:rPr>
              <a:t>محصول توليد مي‌شود</a:t>
            </a:r>
            <a:r>
              <a:rPr lang="en-US" sz="2400" smtClean="0">
                <a:cs typeface="B Lotus" pitchFamily="2" charset="-78"/>
              </a:rPr>
              <a:t/>
            </a:r>
            <a:br>
              <a:rPr lang="en-US" sz="2400" smtClean="0">
                <a:cs typeface="B Lotus" pitchFamily="2" charset="-78"/>
              </a:rPr>
            </a:br>
            <a:r>
              <a:rPr lang="fa-IR" sz="2400" smtClean="0">
                <a:cs typeface="B Lotus" pitchFamily="2" charset="-78"/>
              </a:rPr>
              <a:t>8.</a:t>
            </a:r>
            <a:r>
              <a:rPr lang="en-US" sz="2400" smtClean="0">
                <a:cs typeface="B Lotus" pitchFamily="2" charset="-78"/>
              </a:rPr>
              <a:t> </a:t>
            </a:r>
            <a:r>
              <a:rPr lang="ar-SA" sz="2400" smtClean="0">
                <a:cs typeface="B Lotus" pitchFamily="2" charset="-78"/>
              </a:rPr>
              <a:t>هزينه‌ها به صورت دوره‌اي كاهش مي‌يابند</a:t>
            </a:r>
            <a:endParaRPr lang="en-US" sz="2400" smtClean="0">
              <a:cs typeface="B Lotus" pitchFamily="2" charset="-78"/>
            </a:endParaRPr>
          </a:p>
          <a:p>
            <a:pPr algn="r" rtl="1"/>
            <a:endParaRPr lang="en-US" sz="2400" smtClean="0">
              <a:cs typeface="B Lotus" pitchFamily="2" charset="-78"/>
            </a:endParaRPr>
          </a:p>
        </p:txBody>
      </p:sp>
      <p:sp>
        <p:nvSpPr>
          <p:cNvPr id="4" name="Slide Number Placeholder 3"/>
          <p:cNvSpPr>
            <a:spLocks noGrp="1"/>
          </p:cNvSpPr>
          <p:nvPr>
            <p:ph type="sldNum" sz="quarter" idx="4294967295"/>
          </p:nvPr>
        </p:nvSpPr>
        <p:spPr>
          <a:xfrm>
            <a:off x="8686800" y="6111875"/>
            <a:ext cx="457200" cy="365125"/>
          </a:xfrm>
          <a:prstGeom prst="rect">
            <a:avLst/>
          </a:prstGeom>
        </p:spPr>
        <p:txBody>
          <a:bodyPr/>
          <a:lstStyle/>
          <a:p>
            <a:pPr>
              <a:defRPr/>
            </a:pPr>
            <a:fld id="{9096652C-0364-4DB9-9D17-0F0A16BC6873}" type="slidenum">
              <a:rPr lang="en-US"/>
              <a:pPr>
                <a:defRPr/>
              </a:pPr>
              <a:t>9</a:t>
            </a:fld>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wheel(4)">
                                      <p:cBhvr>
                                        <p:cTn id="7" dur="20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checkerboard(across)">
                                      <p:cBhvr>
                                        <p:cTn id="12"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Parsmodir</Template>
  <TotalTime>1922</TotalTime>
  <Words>3894</Words>
  <Application>Microsoft Office PowerPoint</Application>
  <PresentationFormat>On-screen Show (4:3)</PresentationFormat>
  <Paragraphs>333</Paragraphs>
  <Slides>63</Slides>
  <Notes>7</Notes>
  <HiddenSlides>0</HiddenSlides>
  <MMClips>0</MMClips>
  <ScaleCrop>false</ScaleCrop>
  <HeadingPairs>
    <vt:vector size="6" baseType="variant">
      <vt:variant>
        <vt:lpstr>Fonts Used</vt:lpstr>
      </vt:variant>
      <vt:variant>
        <vt:i4>21</vt:i4>
      </vt:variant>
      <vt:variant>
        <vt:lpstr>Theme</vt:lpstr>
      </vt:variant>
      <vt:variant>
        <vt:i4>1</vt:i4>
      </vt:variant>
      <vt:variant>
        <vt:lpstr>Slide Titles</vt:lpstr>
      </vt:variant>
      <vt:variant>
        <vt:i4>63</vt:i4>
      </vt:variant>
    </vt:vector>
  </HeadingPairs>
  <TitlesOfParts>
    <vt:vector size="85" baseType="lpstr">
      <vt:lpstr>Arial</vt:lpstr>
      <vt:lpstr>Verdana</vt:lpstr>
      <vt:lpstr>Wingdings 2</vt:lpstr>
      <vt:lpstr>Calibri</vt:lpstr>
      <vt:lpstr>2  Titr</vt:lpstr>
      <vt:lpstr>B Titr</vt:lpstr>
      <vt:lpstr>Times New Roman</vt:lpstr>
      <vt:lpstr>B Mitra</vt:lpstr>
      <vt:lpstr>Yagut</vt:lpstr>
      <vt:lpstr>B Lotus</vt:lpstr>
      <vt:lpstr>微软雅黑</vt:lpstr>
      <vt:lpstr>Traffic</vt:lpstr>
      <vt:lpstr>Mitra</vt:lpstr>
      <vt:lpstr>Zar</vt:lpstr>
      <vt:lpstr>Wingdings</vt:lpstr>
      <vt:lpstr>Tahoma</vt:lpstr>
      <vt:lpstr>B Jadid</vt:lpstr>
      <vt:lpstr>2  Jadid</vt:lpstr>
      <vt:lpstr>2  Lotus</vt:lpstr>
      <vt:lpstr>_MRT_Khodkar</vt:lpstr>
      <vt:lpstr>B Zar</vt:lpstr>
      <vt:lpstr>Adjacency</vt:lpstr>
      <vt:lpstr>مدیریت هزینه</vt:lpstr>
      <vt:lpstr>PowerPoint Presentation</vt:lpstr>
      <vt:lpstr>PowerPoint Presentation</vt:lpstr>
      <vt:lpstr>تعريف :</vt:lpstr>
      <vt:lpstr>اهداف :</vt:lpstr>
      <vt:lpstr>مفاهيم</vt:lpstr>
      <vt:lpstr>مفاهيم ( ادامه)</vt:lpstr>
      <vt:lpstr>روند تکاملي رويکردهاي هزينه يابي</vt:lpstr>
      <vt:lpstr>هزينه‌يابي سنتي </vt:lpstr>
      <vt:lpstr>براي جلوگيري از كاهش نادرست و كور هزينه ها چه بايد كرد؟؟؟</vt:lpstr>
      <vt:lpstr>PowerPoint Presentation</vt:lpstr>
      <vt:lpstr>اساس هدف‌گذاري هزينه</vt:lpstr>
      <vt:lpstr>هزينه‌يابي برمبناي هدف  روند شكل‌گيري محصول در ديدگاه هزينه‌يابي برمبناي هدف، عبارت است از:  </vt:lpstr>
      <vt:lpstr> هدف‌گذاري هزينه در مقابل مديريت هزينه سنتي  روش سنتي جمع هزينه‌، نماينده‌ي روش سيستم‌هاي بسته است در حالي که هدف‌گذاري هزينه، نماينده‌ي روش « سيستم‌هاي باز» است.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ماتريس انتخاب استراتژي مناسب</vt:lpstr>
      <vt:lpstr>بنابراين مي‌توان گفت </vt:lpstr>
      <vt:lpstr>مديريت هزينه در رويكرد جديد </vt:lpstr>
      <vt:lpstr>PowerPoint Presentation</vt:lpstr>
      <vt:lpstr>هزينه يابي، كليد مديريت هزينه </vt:lpstr>
      <vt:lpstr>PowerPoint Presentation</vt:lpstr>
      <vt:lpstr>PowerPoint Presentation</vt:lpstr>
      <vt:lpstr>PowerPoint Presentation</vt:lpstr>
      <vt:lpstr>PowerPoint Presentation</vt:lpstr>
      <vt:lpstr>PowerPoint Presentation</vt:lpstr>
      <vt:lpstr>ضرورت انجام طرح</vt:lpstr>
      <vt:lpstr>تعريف مساله</vt:lpstr>
      <vt:lpstr>اهداف کلی سیستم بهای تمام شده</vt:lpstr>
      <vt:lpstr>PowerPoint Presentation</vt:lpstr>
      <vt:lpstr>PowerPoint Presentation</vt:lpstr>
      <vt:lpstr>مساله بسیار مهم در چنين شرايطي</vt:lpstr>
      <vt:lpstr>مساله بسیار مهم در چنين شرايطي</vt:lpstr>
      <vt:lpstr>PowerPoint Presentation</vt:lpstr>
      <vt:lpstr>PowerPoint Presentation</vt:lpstr>
      <vt:lpstr>PowerPoint Presentation</vt:lpstr>
      <vt:lpstr>دومين مساله اساسي</vt:lpstr>
      <vt:lpstr>PowerPoint Presentation</vt:lpstr>
      <vt:lpstr>راه حل مشكل: استقرارسيستم هزينه يابي بر مبناي فعاليت ABC</vt:lpstr>
      <vt:lpstr>مزاياي سيستم هزينه يابي برمبناي فعاليت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نمونه گزارشات مدیریتی بهای تمام شده </vt:lpstr>
      <vt:lpstr>PowerPoint Presentation</vt:lpstr>
      <vt:lpstr>PowerPoint Presentation</vt:lpstr>
      <vt:lpstr>PowerPoint Presentation</vt:lpstr>
      <vt:lpstr>پيش نيازهاي لازم براي CM</vt:lpstr>
      <vt:lpstr>ارائه دهنده : قاسم موذني  کارشناس ارشد مسائل مالي، اقتصادي و ريسک   EMAIL : Info@HASIBCO.COM &amp;        GMOAZENI@YAHOO.COM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دوره آموزشی مدیریت هزینه استراتژیک</dc:title>
  <dc:creator>hasib</dc:creator>
  <cp:lastModifiedBy>Monarsh</cp:lastModifiedBy>
  <cp:revision>274</cp:revision>
  <dcterms:created xsi:type="dcterms:W3CDTF">2008-10-24T17:47:53Z</dcterms:created>
  <dcterms:modified xsi:type="dcterms:W3CDTF">2020-12-06T14:46:05Z</dcterms:modified>
</cp:coreProperties>
</file>